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9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</p:sldIdLst>
  <p:sldSz cx="12192000" cy="6858000"/>
  <p:notesSz cx="6858000" cy="9144000"/>
  <p:embeddedFontLst>
    <p:embeddedFont>
      <p:font typeface="Arial Narrow" panose="020B0606020202030204" pitchFamily="34" charset="0"/>
      <p:regular r:id="rId45"/>
      <p:bold r:id="rId46"/>
      <p:italic r:id="rId47"/>
      <p:boldItalic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Consolas" panose="020B0609020204030204" pitchFamily="49" charset="0"/>
      <p:regular r:id="rId53"/>
      <p:bold r:id="rId54"/>
      <p:italic r:id="rId55"/>
      <p:boldItalic r:id="rId5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197CD3-F318-497E-85D2-353D6CE4A90B}" v="1" dt="2022-05-02T14:24:06.94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20" autoAdjust="0"/>
  </p:normalViewPr>
  <p:slideViewPr>
    <p:cSldViewPr>
      <p:cViewPr varScale="1">
        <p:scale>
          <a:sx n="105" d="100"/>
          <a:sy n="105" d="100"/>
        </p:scale>
        <p:origin x="792" y="102"/>
      </p:cViewPr>
      <p:guideLst>
        <p:guide orient="horz" pos="288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8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jpeg>
</file>

<file path=ppt/media/image3.tiff>
</file>

<file path=ppt/media/image4.pn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893900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013" dirty="0">
              <a:solidFill>
                <a:srgbClr val="101920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382241" y="893261"/>
            <a:ext cx="11427527" cy="10149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Aft>
                <a:spcPts val="338"/>
              </a:spcAft>
              <a:defRPr sz="24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A without sub heading: Click to add heading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760" y="0"/>
            <a:ext cx="2682240" cy="8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86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ver O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685783"/>
            <a:endParaRPr lang="en-US" sz="1050">
              <a:solidFill>
                <a:srgbClr val="FFFFFF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84937" y="4681701"/>
            <a:ext cx="5978539" cy="179759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Aft>
                <a:spcPts val="450"/>
              </a:spcAft>
              <a:defRPr sz="21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A: Click to add heading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01824" y="177553"/>
            <a:ext cx="2700789" cy="89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707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893898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685783" eaLnBrk="1" hangingPunct="1"/>
            <a:endParaRPr lang="en-US" altLang="en-US" sz="1350">
              <a:solidFill>
                <a:srgbClr val="10192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2239" y="893264"/>
            <a:ext cx="11427527" cy="67386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450"/>
              </a:spcAft>
              <a:defRPr sz="21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 with sub heading: Click to add heading</a:t>
            </a:r>
          </a:p>
        </p:txBody>
      </p:sp>
      <p:sp>
        <p:nvSpPr>
          <p:cNvPr id="5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5"/>
            <a:ext cx="12192000" cy="49497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82239" y="1436502"/>
            <a:ext cx="11427527" cy="39908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1949" y="2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8400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ver O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6756077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200" b="0" baseline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7047936" y="3006015"/>
            <a:ext cx="4810985" cy="1237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450"/>
              </a:spcAft>
              <a:defRPr sz="2100" b="1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C:</a:t>
            </a:r>
            <a:br>
              <a:rPr lang="en-US" dirty="0"/>
            </a:br>
            <a:r>
              <a:rPr lang="en-US" dirty="0"/>
              <a:t>Click to add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612" y="4292601"/>
            <a:ext cx="4810441" cy="86148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70720" y="185622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6201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4" y="1186543"/>
            <a:ext cx="8264453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7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1" y="2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685783" eaLnBrk="1" hangingPunct="1"/>
            <a:endParaRPr lang="en-US" altLang="en-US" sz="1350">
              <a:solidFill>
                <a:srgbClr val="009878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1064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1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37153334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5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9947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2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685783" eaLnBrk="1" hangingPunct="1"/>
            <a:endParaRPr lang="en-US" altLang="en-US" sz="135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2205265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 text +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2" y="2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685783" eaLnBrk="1" hangingPunct="1"/>
            <a:endParaRPr lang="en-US" altLang="en-US" sz="135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right. Click to add title.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470252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8584724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 text +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8403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6470252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2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685783" eaLnBrk="1" hangingPunct="1"/>
            <a:endParaRPr lang="en-US" altLang="en-US" sz="135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left. Click to add title.</a:t>
            </a:r>
          </a:p>
        </p:txBody>
      </p:sp>
    </p:spTree>
    <p:extLst>
      <p:ext uri="{BB962C8B-B14F-4D97-AF65-F5344CB8AC3E}">
        <p14:creationId xmlns:p14="http://schemas.microsoft.com/office/powerpoint/2010/main" val="2223171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685783"/>
            <a:endParaRPr lang="en-US" sz="1050">
              <a:solidFill>
                <a:srgbClr val="FFFFFF"/>
              </a:solidFill>
            </a:endParaRPr>
          </a:p>
        </p:txBody>
      </p:sp>
      <p:pic>
        <p:nvPicPr>
          <p:cNvPr id="4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766221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775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cover: click to add heading</a:t>
            </a:r>
          </a:p>
        </p:txBody>
      </p:sp>
    </p:spTree>
    <p:extLst>
      <p:ext uri="{BB962C8B-B14F-4D97-AF65-F5344CB8AC3E}">
        <p14:creationId xmlns:p14="http://schemas.microsoft.com/office/powerpoint/2010/main" val="27616797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8572" y="895032"/>
            <a:ext cx="11314853" cy="695960"/>
          </a:xfrm>
          <a:prstGeom prst="rect">
            <a:avLst/>
          </a:prstGeom>
        </p:spPr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48324" y="1936432"/>
            <a:ext cx="10922845" cy="492443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501120" y="6262308"/>
            <a:ext cx="441112" cy="269304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2090"/>
              </a:lnSpc>
            </a:pPr>
            <a:fld id="{81D60167-4931-47E6-BA6A-407CBD079E47}" type="slidenum">
              <a:rPr lang="en-GB" smtClean="0"/>
              <a:pPr marL="38100">
                <a:lnSpc>
                  <a:spcPts val="2090"/>
                </a:lnSpc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75777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8572" y="895032"/>
            <a:ext cx="11314853" cy="695960"/>
          </a:xfrm>
          <a:prstGeom prst="rect">
            <a:avLst/>
          </a:prstGeom>
        </p:spPr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1501120" y="6262308"/>
            <a:ext cx="441112" cy="269304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2090"/>
              </a:lnSpc>
            </a:pPr>
            <a:fld id="{81D60167-4931-47E6-BA6A-407CBD079E47}" type="slidenum">
              <a:rPr lang="en-GB" smtClean="0"/>
              <a:pPr marL="38100">
                <a:lnSpc>
                  <a:spcPts val="2090"/>
                </a:lnSpc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4422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893900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013" dirty="0">
              <a:solidFill>
                <a:srgbClr val="10192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2241" y="893266"/>
            <a:ext cx="11427527" cy="67386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338"/>
              </a:spcAft>
              <a:defRPr sz="1575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</a:t>
            </a:r>
            <a:r>
              <a:rPr lang="en-US"/>
              <a:t>A with sub </a:t>
            </a:r>
            <a:r>
              <a:rPr lang="en-US" dirty="0"/>
              <a:t>heading: Click to add heading</a:t>
            </a:r>
          </a:p>
        </p:txBody>
      </p:sp>
      <p:sp>
        <p:nvSpPr>
          <p:cNvPr id="5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7"/>
            <a:ext cx="12192000" cy="49497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9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82241" y="1509176"/>
            <a:ext cx="11427527" cy="3990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760" y="0"/>
            <a:ext cx="2682240" cy="8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9108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11501120" y="6262308"/>
            <a:ext cx="441112" cy="269304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2090"/>
              </a:lnSpc>
            </a:pPr>
            <a:fld id="{81D60167-4931-47E6-BA6A-407CBD079E47}" type="slidenum">
              <a:rPr lang="en-GB" smtClean="0"/>
              <a:pPr marL="38100">
                <a:lnSpc>
                  <a:spcPts val="2090"/>
                </a:lnSpc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3641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6756077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900" b="0" baseline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7047937" y="3006016"/>
            <a:ext cx="4810985" cy="1237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338"/>
              </a:spcAft>
              <a:defRPr sz="1575" b="1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B:</a:t>
            </a:r>
            <a:br>
              <a:rPr lang="en-US" dirty="0"/>
            </a:br>
            <a:r>
              <a:rPr lang="en-US" dirty="0"/>
              <a:t>Click to add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613" y="4292601"/>
            <a:ext cx="4810441" cy="8614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760" y="0"/>
            <a:ext cx="2682240" cy="8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306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4" y="1186543"/>
            <a:ext cx="8264453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900"/>
            </a:lvl1pPr>
            <a:lvl2pPr>
              <a:lnSpc>
                <a:spcPct val="100000"/>
              </a:lnSpc>
              <a:defRPr sz="900"/>
            </a:lvl2pPr>
            <a:lvl3pPr>
              <a:lnSpc>
                <a:spcPct val="100000"/>
              </a:lnSpc>
              <a:defRPr sz="9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7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9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1" y="3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013" dirty="0">
              <a:solidFill>
                <a:srgbClr val="101920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1064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3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1 column text only slide. Click to add title. 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693035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8725517" y="6693035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976665" y="6693035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391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5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900"/>
            </a:lvl1pPr>
            <a:lvl2pPr>
              <a:lnSpc>
                <a:spcPct val="100000"/>
              </a:lnSpc>
              <a:defRPr sz="900"/>
            </a:lvl2pPr>
            <a:lvl3pPr>
              <a:lnSpc>
                <a:spcPct val="100000"/>
              </a:lnSpc>
              <a:defRPr sz="9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9947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900"/>
            </a:lvl1pPr>
            <a:lvl2pPr>
              <a:lnSpc>
                <a:spcPct val="100000"/>
              </a:lnSpc>
              <a:defRPr sz="900"/>
            </a:lvl2pPr>
            <a:lvl3pPr>
              <a:lnSpc>
                <a:spcPct val="100000"/>
              </a:lnSpc>
              <a:defRPr sz="9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9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3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 column text only slide. Click to add title. 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693035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8725517" y="6693035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0976665" y="6693035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4051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900"/>
            </a:lvl1pPr>
            <a:lvl2pPr>
              <a:lnSpc>
                <a:spcPct val="100000"/>
              </a:lnSpc>
              <a:defRPr sz="900"/>
            </a:lvl2pPr>
            <a:lvl3pPr>
              <a:lnSpc>
                <a:spcPct val="100000"/>
              </a:lnSpc>
              <a:defRPr sz="9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9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4" y="3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013" dirty="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3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 column: text with image on right. Click to add title.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470252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9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693035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8725517" y="6693035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0976665" y="6693035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76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8403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9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6470252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900"/>
            </a:lvl1pPr>
            <a:lvl2pPr>
              <a:lnSpc>
                <a:spcPct val="100000"/>
              </a:lnSpc>
              <a:defRPr sz="900"/>
            </a:lvl2pPr>
            <a:lvl3pPr>
              <a:lnSpc>
                <a:spcPct val="100000"/>
              </a:lnSpc>
              <a:defRPr sz="9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9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4" y="3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013" dirty="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3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 column: text with image on left. Click to add title.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6693035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8725517" y="6693035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10976665" y="6693035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75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60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766222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1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cover: click to add heading</a:t>
            </a:r>
          </a:p>
        </p:txBody>
      </p:sp>
      <p:pic>
        <p:nvPicPr>
          <p:cNvPr id="4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9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6522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Cover Option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893898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685783" eaLnBrk="1" hangingPunct="1"/>
            <a:endParaRPr lang="en-US" altLang="en-US" sz="1350">
              <a:solidFill>
                <a:srgbClr val="101920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382239" y="893261"/>
            <a:ext cx="11427527" cy="101499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450"/>
              </a:spcAft>
              <a:defRPr sz="21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 without sub heading: Click to add heading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5"/>
            <a:ext cx="12192000" cy="49497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1949" y="2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411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 userDrawn="1"/>
        </p:nvSpPr>
        <p:spPr bwMode="auto">
          <a:xfrm>
            <a:off x="-24680" y="940040"/>
            <a:ext cx="12216680" cy="976792"/>
          </a:xfrm>
          <a:prstGeom prst="rect">
            <a:avLst/>
          </a:prstGeom>
          <a:solidFill>
            <a:srgbClr val="009878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altLang="en-US" sz="1013" kern="0">
              <a:solidFill>
                <a:srgbClr val="1019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495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</p:sldLayoutIdLst>
  <p:hf sldNum="0"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28588" indent="-128588" algn="l" defTabSz="514350" rtl="0" eaLnBrk="1" latinLnBrk="0" hangingPunct="1">
        <a:lnSpc>
          <a:spcPct val="100000"/>
        </a:lnSpc>
        <a:spcBef>
          <a:spcPts val="563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385763" indent="-128588" algn="l" defTabSz="514350" rtl="0" eaLnBrk="1" latinLnBrk="0" hangingPunct="1">
        <a:lnSpc>
          <a:spcPct val="100000"/>
        </a:lnSpc>
        <a:spcBef>
          <a:spcPts val="281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642938" indent="-128588" algn="l" defTabSz="514350" rtl="0" eaLnBrk="1" latinLnBrk="0" hangingPunct="1">
        <a:lnSpc>
          <a:spcPct val="100000"/>
        </a:lnSpc>
        <a:spcBef>
          <a:spcPts val="281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uby-lang.org/en/documentation/" TargetMode="External"/><Relationship Id="rId2" Type="http://schemas.openxmlformats.org/officeDocument/2006/relationships/hyperlink" Target="http://www.perl.com/pub/2000/10/begperl1.html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2597308" y="1109578"/>
            <a:ext cx="699801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sz="3600" b="1" spc="-5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Scripting</a:t>
            </a:r>
            <a:r>
              <a:rPr sz="3600" b="1" spc="-55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600" b="1" spc="-5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Languages</a:t>
            </a:r>
            <a:endParaRPr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139E238F-294D-47DD-AE0F-1A7741A48765}"/>
              </a:ext>
            </a:extLst>
          </p:cNvPr>
          <p:cNvSpPr txBox="1"/>
          <p:nvPr/>
        </p:nvSpPr>
        <p:spPr>
          <a:xfrm>
            <a:off x="3963586" y="3429000"/>
            <a:ext cx="4265462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600" b="1" spc="-5">
                <a:solidFill>
                  <a:srgbClr val="101920"/>
                </a:solidFill>
                <a:latin typeface="Calibri"/>
                <a:cs typeface="Calibri"/>
              </a:rPr>
              <a:t>Module</a:t>
            </a:r>
            <a:r>
              <a:rPr sz="3600" b="1" spc="-10">
                <a:solidFill>
                  <a:srgbClr val="101920"/>
                </a:solidFill>
                <a:latin typeface="Calibri"/>
                <a:cs typeface="Calibri"/>
              </a:rPr>
              <a:t> </a:t>
            </a:r>
            <a:r>
              <a:rPr lang="en-AU" sz="3600" b="1">
                <a:solidFill>
                  <a:srgbClr val="101920"/>
                </a:solidFill>
                <a:latin typeface="Calibri"/>
                <a:cs typeface="Calibri"/>
              </a:rPr>
              <a:t>10</a:t>
            </a:r>
            <a:endParaRPr sz="3600" b="1" dirty="0">
              <a:latin typeface="Calibri"/>
              <a:cs typeface="Calibri"/>
            </a:endParaRPr>
          </a:p>
          <a:p>
            <a:pPr marL="12700" marR="5080" indent="-1270" algn="ctr">
              <a:lnSpc>
                <a:spcPct val="100000"/>
              </a:lnSpc>
              <a:spcBef>
                <a:spcPts val="5"/>
              </a:spcBef>
            </a:pPr>
            <a:r>
              <a:rPr lang="en-US" sz="2400" spc="-5">
                <a:solidFill>
                  <a:srgbClr val="101920"/>
                </a:solidFill>
                <a:latin typeface="Calibri"/>
                <a:cs typeface="Calibri"/>
              </a:rPr>
              <a:t>Other Scripting Languages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4000" spc="-10" dirty="0">
                <a:solidFill>
                  <a:schemeClr val="bg1"/>
                </a:solidFill>
                <a:latin typeface="Arial"/>
                <a:cs typeface="Arial"/>
              </a:rPr>
              <a:t>Perl and Regex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85800" y="2447874"/>
            <a:ext cx="7467600" cy="3275192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55600" marR="50165" indent="-342900">
              <a:lnSpc>
                <a:spcPct val="100699"/>
              </a:lnSpc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One of the most common uses for </a:t>
            </a:r>
            <a:r>
              <a:rPr sz="3200" spc="-5" dirty="0">
                <a:solidFill>
                  <a:srgbClr val="FF0000"/>
                </a:solidFill>
                <a:cs typeface="Arial"/>
              </a:rPr>
              <a:t>perl </a:t>
            </a:r>
            <a:r>
              <a:rPr sz="3200" dirty="0">
                <a:cs typeface="Arial"/>
              </a:rPr>
              <a:t>is</a:t>
            </a:r>
            <a:r>
              <a:rPr sz="3200" spc="-55" dirty="0">
                <a:cs typeface="Arial"/>
              </a:rPr>
              <a:t> </a:t>
            </a:r>
            <a:r>
              <a:rPr sz="3200" spc="-5" dirty="0">
                <a:cs typeface="Arial"/>
              </a:rPr>
              <a:t>to  make parsing with </a:t>
            </a:r>
            <a:r>
              <a:rPr sz="3200" spc="-5" dirty="0">
                <a:solidFill>
                  <a:srgbClr val="0070C0"/>
                </a:solidFill>
                <a:cs typeface="Arial"/>
              </a:rPr>
              <a:t>regex</a:t>
            </a:r>
            <a:r>
              <a:rPr sz="3200" spc="-35" dirty="0">
                <a:solidFill>
                  <a:srgbClr val="0070C0"/>
                </a:solidFill>
                <a:cs typeface="Arial"/>
              </a:rPr>
              <a:t> </a:t>
            </a:r>
            <a:r>
              <a:rPr sz="3200" spc="-5" dirty="0">
                <a:cs typeface="Arial"/>
              </a:rPr>
              <a:t>easier.</a:t>
            </a:r>
            <a:endParaRPr sz="3200" dirty="0">
              <a:cs typeface="Arial"/>
            </a:endParaRPr>
          </a:p>
          <a:p>
            <a:pPr marL="355600" marR="59182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200">
                <a:cs typeface="Arial"/>
              </a:rPr>
              <a:t>A </a:t>
            </a:r>
            <a:r>
              <a:rPr sz="3200" i="1" spc="-5">
                <a:cs typeface="Arial"/>
              </a:rPr>
              <a:t>regular expression</a:t>
            </a:r>
            <a:r>
              <a:rPr sz="3200" spc="-5">
                <a:cs typeface="Arial"/>
              </a:rPr>
              <a:t> </a:t>
            </a:r>
            <a:r>
              <a:rPr sz="3200" spc="-5" dirty="0">
                <a:cs typeface="Arial"/>
              </a:rPr>
              <a:t>operator exists to  compare </a:t>
            </a:r>
            <a:r>
              <a:rPr sz="3200" spc="-5" dirty="0">
                <a:solidFill>
                  <a:srgbClr val="0070C0"/>
                </a:solidFill>
                <a:cs typeface="Arial"/>
              </a:rPr>
              <a:t>regex </a:t>
            </a:r>
            <a:r>
              <a:rPr sz="3200" spc="-5" dirty="0">
                <a:cs typeface="Arial"/>
              </a:rPr>
              <a:t>patterns to </a:t>
            </a:r>
            <a:r>
              <a:rPr sz="3200" spc="-5">
                <a:cs typeface="Arial"/>
              </a:rPr>
              <a:t>text</a:t>
            </a:r>
            <a:r>
              <a:rPr sz="3200" spc="-45">
                <a:cs typeface="Arial"/>
              </a:rPr>
              <a:t> </a:t>
            </a:r>
            <a:r>
              <a:rPr sz="3200">
                <a:cs typeface="Arial"/>
              </a:rPr>
              <a:t>(</a:t>
            </a:r>
            <a:r>
              <a:rPr sz="3200">
                <a:solidFill>
                  <a:srgbClr val="FF0000"/>
                </a:solidFill>
                <a:cs typeface="Arial"/>
              </a:rPr>
              <a:t>=~</a:t>
            </a:r>
            <a:r>
              <a:rPr sz="3200">
                <a:cs typeface="Arial"/>
              </a:rPr>
              <a:t>)</a:t>
            </a:r>
            <a:endParaRPr sz="4600" dirty="0">
              <a:cs typeface="Arial"/>
            </a:endParaRPr>
          </a:p>
          <a:p>
            <a:pPr marL="355600" marR="5080" indent="-342900">
              <a:lnSpc>
                <a:spcPct val="100699"/>
              </a:lnSpc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This can be used </a:t>
            </a:r>
            <a:r>
              <a:rPr sz="3200" dirty="0">
                <a:cs typeface="Arial"/>
              </a:rPr>
              <a:t>in </a:t>
            </a:r>
            <a:r>
              <a:rPr sz="3200" i="1" spc="-5" dirty="0">
                <a:cs typeface="Arial"/>
              </a:rPr>
              <a:t>loops</a:t>
            </a:r>
            <a:r>
              <a:rPr sz="3200" spc="-5" dirty="0">
                <a:cs typeface="Arial"/>
              </a:rPr>
              <a:t> and </a:t>
            </a:r>
            <a:r>
              <a:rPr sz="3200" i="1" dirty="0">
                <a:cs typeface="Arial"/>
              </a:rPr>
              <a:t>if</a:t>
            </a:r>
            <a:r>
              <a:rPr sz="3200" spc="-75" dirty="0">
                <a:cs typeface="Arial"/>
              </a:rPr>
              <a:t> </a:t>
            </a:r>
            <a:r>
              <a:rPr sz="3200" spc="-5" dirty="0">
                <a:cs typeface="Arial"/>
              </a:rPr>
              <a:t>statements  to do complex regular expression</a:t>
            </a:r>
            <a:r>
              <a:rPr sz="3200" spc="-35" dirty="0">
                <a:cs typeface="Arial"/>
              </a:rPr>
              <a:t> </a:t>
            </a:r>
            <a:r>
              <a:rPr sz="3200" spc="-5" dirty="0">
                <a:cs typeface="Arial"/>
              </a:rPr>
              <a:t>parsing</a:t>
            </a:r>
            <a:endParaRPr sz="3200" dirty="0"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4000" spc="-10" dirty="0">
                <a:solidFill>
                  <a:schemeClr val="bg1"/>
                </a:solidFill>
                <a:latin typeface="Arial"/>
                <a:cs typeface="Arial"/>
              </a:rPr>
              <a:t>Perl and Regex</a:t>
            </a:r>
          </a:p>
        </p:txBody>
      </p:sp>
      <p:sp>
        <p:nvSpPr>
          <p:cNvPr id="4" name="object 4"/>
          <p:cNvSpPr/>
          <p:nvPr/>
        </p:nvSpPr>
        <p:spPr>
          <a:xfrm>
            <a:off x="1774825" y="1936282"/>
            <a:ext cx="8642350" cy="2985770"/>
          </a:xfrm>
          <a:custGeom>
            <a:avLst/>
            <a:gdLst/>
            <a:ahLst/>
            <a:cxnLst/>
            <a:rect l="l" t="t" r="r" b="b"/>
            <a:pathLst>
              <a:path w="8642350" h="2985770">
                <a:moveTo>
                  <a:pt x="0" y="2985433"/>
                </a:moveTo>
                <a:lnTo>
                  <a:pt x="8642350" y="2985433"/>
                </a:lnTo>
                <a:lnTo>
                  <a:pt x="8642350" y="0"/>
                </a:lnTo>
                <a:lnTo>
                  <a:pt x="0" y="0"/>
                </a:lnTo>
                <a:lnTo>
                  <a:pt x="0" y="29854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62000" y="2193759"/>
            <a:ext cx="8642350" cy="298577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#!/usr/bin/perl</a:t>
            </a:r>
            <a:endParaRPr sz="2000" dirty="0">
              <a:latin typeface="Consolas"/>
              <a:cs typeface="Consolas"/>
            </a:endParaRPr>
          </a:p>
          <a:p>
            <a:pPr marL="90805" marR="3793490">
              <a:lnSpc>
                <a:spcPct val="119500"/>
              </a:lnSpc>
              <a:spcBef>
                <a:spcPts val="30"/>
              </a:spcBef>
            </a:pP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$text</a:t>
            </a:r>
            <a:r>
              <a:rPr sz="2000" dirty="0">
                <a:latin typeface="Consolas"/>
                <a:cs typeface="Consolas"/>
              </a:rPr>
              <a:t>=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"this is a string of</a:t>
            </a:r>
            <a:r>
              <a:rPr sz="2000" spc="-7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words"</a:t>
            </a:r>
            <a:r>
              <a:rPr sz="2000" spc="-5" dirty="0">
                <a:latin typeface="Consolas"/>
                <a:cs typeface="Consolas"/>
              </a:rPr>
              <a:t>;  </a:t>
            </a: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if </a:t>
            </a:r>
            <a:r>
              <a:rPr sz="2000" dirty="0">
                <a:latin typeface="Consolas"/>
                <a:cs typeface="Consolas"/>
              </a:rPr>
              <a:t>( </a:t>
            </a: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$text </a:t>
            </a:r>
            <a:r>
              <a:rPr sz="2000" dirty="0">
                <a:latin typeface="Consolas"/>
                <a:cs typeface="Consolas"/>
              </a:rPr>
              <a:t>=~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m</a:t>
            </a:r>
            <a:r>
              <a:rPr sz="2000" dirty="0">
                <a:solidFill>
                  <a:srgbClr val="811F3F"/>
                </a:solidFill>
                <a:latin typeface="Consolas"/>
                <a:cs typeface="Consolas"/>
              </a:rPr>
              <a:t>/.*words</a:t>
            </a: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$</a:t>
            </a:r>
            <a:r>
              <a:rPr sz="2000" dirty="0">
                <a:solidFill>
                  <a:srgbClr val="811F3F"/>
                </a:solidFill>
                <a:latin typeface="Consolas"/>
                <a:cs typeface="Consolas"/>
              </a:rPr>
              <a:t>/ </a:t>
            </a:r>
            <a:r>
              <a:rPr sz="2000" dirty="0">
                <a:latin typeface="Consolas"/>
                <a:cs typeface="Consolas"/>
              </a:rPr>
              <a:t>)</a:t>
            </a:r>
            <a:r>
              <a:rPr sz="2000" spc="-55" dirty="0"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{</a:t>
            </a:r>
          </a:p>
          <a:p>
            <a:pPr marL="650240">
              <a:spcBef>
                <a:spcPts val="50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"The string ends in</a:t>
            </a:r>
            <a:r>
              <a:rPr sz="2000" spc="-3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FF0000"/>
                </a:solidFill>
                <a:latin typeface="Consolas"/>
                <a:cs typeface="Consolas"/>
              </a:rPr>
              <a:t>\"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words</a:t>
            </a:r>
            <a:r>
              <a:rPr sz="2000" dirty="0">
                <a:solidFill>
                  <a:srgbClr val="FF0000"/>
                </a:solidFill>
                <a:latin typeface="Consolas"/>
                <a:cs typeface="Consolas"/>
              </a:rPr>
              <a:t>\"\n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</a:t>
            </a:r>
            <a:r>
              <a:rPr sz="2000" dirty="0">
                <a:latin typeface="Consolas"/>
                <a:cs typeface="Consolas"/>
              </a:rPr>
              <a:t>;</a:t>
            </a:r>
          </a:p>
          <a:p>
            <a:pPr marL="90805">
              <a:spcBef>
                <a:spcPts val="470"/>
              </a:spcBef>
            </a:pPr>
            <a:r>
              <a:rPr sz="2000" dirty="0">
                <a:latin typeface="Consolas"/>
                <a:cs typeface="Consolas"/>
              </a:rPr>
              <a:t>}</a:t>
            </a:r>
          </a:p>
          <a:p>
            <a:pPr marL="90805">
              <a:spcBef>
                <a:spcPts val="465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else</a:t>
            </a:r>
            <a:r>
              <a:rPr sz="2000" spc="-5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{</a:t>
            </a:r>
          </a:p>
          <a:p>
            <a:pPr marL="650240">
              <a:spcBef>
                <a:spcPts val="50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"The string does not end in</a:t>
            </a:r>
            <a:r>
              <a:rPr sz="2000" spc="-5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FF0000"/>
                </a:solidFill>
                <a:latin typeface="Consolas"/>
                <a:cs typeface="Consolas"/>
              </a:rPr>
              <a:t>\"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words</a:t>
            </a:r>
            <a:r>
              <a:rPr sz="2000" dirty="0">
                <a:solidFill>
                  <a:srgbClr val="FF0000"/>
                </a:solidFill>
                <a:latin typeface="Consolas"/>
                <a:cs typeface="Consolas"/>
              </a:rPr>
              <a:t>\"\n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</a:t>
            </a:r>
            <a:r>
              <a:rPr sz="2000" dirty="0">
                <a:latin typeface="Consolas"/>
                <a:cs typeface="Consolas"/>
              </a:rPr>
              <a:t>;</a:t>
            </a:r>
          </a:p>
          <a:p>
            <a:pPr marL="90805">
              <a:spcBef>
                <a:spcPts val="465"/>
              </a:spcBef>
            </a:pPr>
            <a:r>
              <a:rPr sz="20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6" name="object 6"/>
          <p:cNvSpPr/>
          <p:nvPr/>
        </p:nvSpPr>
        <p:spPr>
          <a:xfrm>
            <a:off x="1955540" y="5301208"/>
            <a:ext cx="8281034" cy="646430"/>
          </a:xfrm>
          <a:custGeom>
            <a:avLst/>
            <a:gdLst/>
            <a:ahLst/>
            <a:cxnLst/>
            <a:rect l="l" t="t" r="r" b="b"/>
            <a:pathLst>
              <a:path w="8281034" h="646429">
                <a:moveTo>
                  <a:pt x="0" y="646330"/>
                </a:moveTo>
                <a:lnTo>
                  <a:pt x="8280920" y="646330"/>
                </a:lnTo>
                <a:lnTo>
                  <a:pt x="8280920" y="0"/>
                </a:lnTo>
                <a:lnTo>
                  <a:pt x="0" y="0"/>
                </a:lnTo>
                <a:lnTo>
                  <a:pt x="0" y="6463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62000" y="5437006"/>
            <a:ext cx="8281034" cy="551433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1440">
              <a:lnSpc>
                <a:spcPts val="4280"/>
              </a:lnSpc>
            </a:pPr>
            <a:r>
              <a:rPr sz="3600" spc="-5" dirty="0">
                <a:latin typeface="Consolas"/>
                <a:cs typeface="Consolas"/>
              </a:rPr>
              <a:t>The string ends in</a:t>
            </a:r>
            <a:r>
              <a:rPr sz="3600" spc="-55" dirty="0">
                <a:latin typeface="Consolas"/>
                <a:cs typeface="Consolas"/>
              </a:rPr>
              <a:t> </a:t>
            </a:r>
            <a:r>
              <a:rPr sz="3600" spc="-5" dirty="0">
                <a:latin typeface="Consolas"/>
                <a:cs typeface="Consolas"/>
              </a:rPr>
              <a:t>"words"</a:t>
            </a:r>
            <a:endParaRPr sz="36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4000" spc="-10" dirty="0">
                <a:solidFill>
                  <a:schemeClr val="bg1"/>
                </a:solidFill>
                <a:latin typeface="Arial"/>
                <a:cs typeface="Arial"/>
              </a:rPr>
              <a:t>Perl as a sed or awk replacement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4294967295"/>
          </p:nvPr>
        </p:nvSpPr>
        <p:spPr>
          <a:xfrm>
            <a:off x="11750675" y="6262688"/>
            <a:ext cx="441325" cy="2682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090"/>
              </a:lnSpc>
            </a:pPr>
            <a:fld id="{81D60167-4931-47E6-BA6A-407CBD079E47}" type="slidenum">
              <a:rPr dirty="0"/>
              <a:pPr marL="38100">
                <a:lnSpc>
                  <a:spcPts val="2090"/>
                </a:lnSpc>
              </a:pPr>
              <a:t>12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33400" y="2438400"/>
            <a:ext cx="6858000" cy="311944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5600" marR="5080" indent="-342900">
              <a:lnSpc>
                <a:spcPct val="100299"/>
              </a:lnSpc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Perl can be used within bash scripts as </a:t>
            </a:r>
            <a:r>
              <a:rPr sz="3200" dirty="0">
                <a:cs typeface="Arial"/>
              </a:rPr>
              <a:t>a  </a:t>
            </a:r>
            <a:r>
              <a:rPr sz="3200" spc="-5" dirty="0">
                <a:cs typeface="Arial"/>
              </a:rPr>
              <a:t>more advanced alternative to string  processing with sed </a:t>
            </a:r>
            <a:r>
              <a:rPr sz="3200" spc="-5">
                <a:cs typeface="Arial"/>
              </a:rPr>
              <a:t>and</a:t>
            </a:r>
            <a:r>
              <a:rPr sz="3200" spc="-35">
                <a:cs typeface="Arial"/>
              </a:rPr>
              <a:t> </a:t>
            </a:r>
            <a:r>
              <a:rPr sz="3200" spc="-5">
                <a:cs typeface="Arial"/>
              </a:rPr>
              <a:t>awk</a:t>
            </a:r>
            <a:endParaRPr sz="4650" dirty="0">
              <a:cs typeface="Arial"/>
            </a:endParaRPr>
          </a:p>
          <a:p>
            <a:pPr marL="355600" marR="52705" indent="-342900">
              <a:lnSpc>
                <a:spcPct val="100299"/>
              </a:lnSpc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Perl can sometimes be clearer and more  readable than awk, depending on the  processing</a:t>
            </a:r>
            <a:r>
              <a:rPr sz="3200" spc="-15" dirty="0">
                <a:cs typeface="Arial"/>
              </a:rPr>
              <a:t> </a:t>
            </a:r>
            <a:r>
              <a:rPr sz="3200" spc="-5" dirty="0">
                <a:cs typeface="Arial"/>
              </a:rPr>
              <a:t>involved</a:t>
            </a:r>
            <a:endParaRPr sz="3200" dirty="0"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45428" y="58846"/>
            <a:ext cx="8301355" cy="6740525"/>
          </a:xfrm>
          <a:custGeom>
            <a:avLst/>
            <a:gdLst/>
            <a:ahLst/>
            <a:cxnLst/>
            <a:rect l="l" t="t" r="r" b="b"/>
            <a:pathLst>
              <a:path w="8301355" h="6740525">
                <a:moveTo>
                  <a:pt x="0" y="0"/>
                </a:moveTo>
                <a:lnTo>
                  <a:pt x="8301145" y="0"/>
                </a:lnTo>
                <a:lnTo>
                  <a:pt x="8301145" y="6740307"/>
                </a:lnTo>
                <a:lnTo>
                  <a:pt x="0" y="6740307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024167" y="58020"/>
            <a:ext cx="7934959" cy="6706708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6062980">
              <a:lnSpc>
                <a:spcPct val="100699"/>
              </a:lnSpc>
              <a:spcBef>
                <a:spcPts val="80"/>
              </a:spcBef>
            </a:pPr>
            <a:r>
              <a:rPr sz="2400" spc="5" dirty="0">
                <a:solidFill>
                  <a:srgbClr val="008000"/>
                </a:solidFill>
                <a:latin typeface="Consolas"/>
                <a:cs typeface="Consolas"/>
              </a:rPr>
              <a:t>#!/bin/bash  </a:t>
            </a:r>
            <a:r>
              <a:rPr sz="2400" dirty="0">
                <a:latin typeface="Consolas"/>
                <a:cs typeface="Consolas"/>
              </a:rPr>
              <a:t>awk</a:t>
            </a:r>
            <a:r>
              <a:rPr sz="2400" spc="-5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'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60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BEGIN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ts val="287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print "this is the</a:t>
            </a:r>
            <a:r>
              <a:rPr sz="2400" spc="3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start"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  <a:spcBef>
                <a:spcPts val="2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}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/[[:digit:]]/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ts val="2875"/>
              </a:lnSpc>
              <a:spcBef>
                <a:spcPts val="2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print "this line contains a number:\n",</a:t>
            </a:r>
            <a:r>
              <a:rPr sz="2400" spc="8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$0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6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}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/something/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ts val="2875"/>
              </a:lnSpc>
              <a:spcBef>
                <a:spcPts val="2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print "this line contains something:\n",</a:t>
            </a:r>
            <a:r>
              <a:rPr sz="2400" spc="8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$0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}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  <a:spcBef>
                <a:spcPts val="2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ts val="286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print "this is a line:\n",</a:t>
            </a:r>
            <a:r>
              <a:rPr sz="2400" spc="4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$0</a:t>
            </a:r>
            <a:endParaRPr sz="2400">
              <a:latin typeface="Consolas"/>
              <a:cs typeface="Consolas"/>
            </a:endParaRPr>
          </a:p>
          <a:p>
            <a:pPr marL="12700" marR="7240905">
              <a:lnSpc>
                <a:spcPts val="2900"/>
              </a:lnSpc>
              <a:spcBef>
                <a:spcPts val="7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}  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END{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ts val="276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print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 "goodbye"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  <a:spcBef>
                <a:spcPts val="2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}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'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spc="5" dirty="0">
                <a:latin typeface="Consolas"/>
                <a:cs typeface="Consolas"/>
              </a:rPr>
              <a:t>./input.txt</a:t>
            </a:r>
            <a:endParaRPr sz="24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45428" y="908721"/>
            <a:ext cx="8301355" cy="5263515"/>
          </a:xfrm>
          <a:custGeom>
            <a:avLst/>
            <a:gdLst/>
            <a:ahLst/>
            <a:cxnLst/>
            <a:rect l="l" t="t" r="r" b="b"/>
            <a:pathLst>
              <a:path w="8301355" h="5263515">
                <a:moveTo>
                  <a:pt x="0" y="0"/>
                </a:moveTo>
                <a:lnTo>
                  <a:pt x="8301145" y="0"/>
                </a:lnTo>
                <a:lnTo>
                  <a:pt x="8301145" y="5262979"/>
                </a:lnTo>
                <a:lnTo>
                  <a:pt x="0" y="5262979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024166" y="907895"/>
            <a:ext cx="7766684" cy="52168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spc="5" dirty="0">
                <a:solidFill>
                  <a:srgbClr val="008000"/>
                </a:solidFill>
                <a:latin typeface="Consolas"/>
                <a:cs typeface="Consolas"/>
              </a:rPr>
              <a:t>#!/bin/bash</a:t>
            </a:r>
            <a:endParaRPr sz="2400">
              <a:latin typeface="Consolas"/>
              <a:cs typeface="Consolas"/>
            </a:endParaRPr>
          </a:p>
          <a:p>
            <a:pPr marL="685800" marR="1856105" indent="-673100">
              <a:lnSpc>
                <a:spcPts val="2870"/>
              </a:lnSpc>
              <a:spcBef>
                <a:spcPts val="125"/>
              </a:spcBef>
            </a:pPr>
            <a:r>
              <a:rPr sz="2400" dirty="0">
                <a:latin typeface="Consolas"/>
                <a:cs typeface="Consolas"/>
              </a:rPr>
              <a:t>cat input.txt | perl -lane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'BEGIN {  print "this is the start"</a:t>
            </a:r>
            <a:r>
              <a:rPr sz="2400" spc="3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770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}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  <a:spcBef>
                <a:spcPts val="2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if ($. =~ /[[:digit:]]/)</a:t>
            </a:r>
            <a:r>
              <a:rPr sz="2400" spc="3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ts val="287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print "this line contains a</a:t>
            </a:r>
            <a:r>
              <a:rPr sz="2400" spc="8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number:$.\n";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  <a:spcBef>
                <a:spcPts val="2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}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6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if ($. =~ /something/)</a:t>
            </a:r>
            <a:r>
              <a:rPr sz="2400" spc="3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ts val="2875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print "this line contains</a:t>
            </a:r>
            <a:r>
              <a:rPr sz="2400" spc="9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something:$.\n";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  <a:spcBef>
                <a:spcPts val="2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}</a:t>
            </a:r>
            <a:endParaRPr sz="2400">
              <a:latin typeface="Consolas"/>
              <a:cs typeface="Consolas"/>
            </a:endParaRPr>
          </a:p>
          <a:p>
            <a:pPr marL="12700" marR="2360930" indent="673100">
              <a:lnSpc>
                <a:spcPts val="2900"/>
              </a:lnSpc>
              <a:spcBef>
                <a:spcPts val="70"/>
              </a:spcBef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print "this is a line:$.\n";  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END{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ts val="2760"/>
              </a:lnSpc>
            </a:pP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print</a:t>
            </a: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 "goodbye";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ts val="2875"/>
              </a:lnSpc>
            </a:pPr>
            <a:r>
              <a:rPr sz="2400" spc="5" dirty="0">
                <a:solidFill>
                  <a:srgbClr val="A31515"/>
                </a:solidFill>
                <a:latin typeface="Consolas"/>
                <a:cs typeface="Consolas"/>
              </a:rPr>
              <a:t>}'</a:t>
            </a:r>
            <a:endParaRPr sz="24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ctrTitle"/>
          </p:nvPr>
        </p:nvSpPr>
        <p:spPr>
          <a:xfrm>
            <a:off x="382241" y="1086568"/>
            <a:ext cx="11427527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spc="-10" dirty="0">
                <a:solidFill>
                  <a:schemeClr val="bg1"/>
                </a:solidFill>
                <a:latin typeface="Arial"/>
                <a:cs typeface="Arial"/>
              </a:rPr>
              <a:t>P</a:t>
            </a:r>
            <a:r>
              <a:rPr sz="4000" dirty="0">
                <a:solidFill>
                  <a:schemeClr val="bg1"/>
                </a:solidFill>
                <a:latin typeface="Arial"/>
                <a:cs typeface="Arial"/>
              </a:rPr>
              <a:t>ython</a:t>
            </a:r>
          </a:p>
        </p:txBody>
      </p:sp>
      <p:sp>
        <p:nvSpPr>
          <p:cNvPr id="6" name="object 6"/>
          <p:cNvSpPr/>
          <p:nvPr/>
        </p:nvSpPr>
        <p:spPr>
          <a:xfrm>
            <a:off x="4826158" y="3559442"/>
            <a:ext cx="2539682" cy="253968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148123"/>
            <a:ext cx="11427527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P</a:t>
            </a:r>
            <a:r>
              <a:rPr sz="3200" spc="-5" dirty="0"/>
              <a:t>yt</a:t>
            </a:r>
            <a:r>
              <a:rPr sz="3200" spc="5" dirty="0"/>
              <a:t>hon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97777" y="2043584"/>
            <a:ext cx="7755623" cy="4219104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355600" marR="52069" indent="-342900">
              <a:lnSpc>
                <a:spcPts val="3470"/>
              </a:lnSpc>
              <a:spcBef>
                <a:spcPts val="520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cs typeface="Arial"/>
              </a:rPr>
              <a:t>Python </a:t>
            </a:r>
            <a:r>
              <a:rPr sz="2800" dirty="0">
                <a:cs typeface="Arial"/>
              </a:rPr>
              <a:t>is a </a:t>
            </a:r>
            <a:r>
              <a:rPr sz="2800" spc="-5" dirty="0">
                <a:cs typeface="Arial"/>
              </a:rPr>
              <a:t>modern programming</a:t>
            </a:r>
            <a:r>
              <a:rPr sz="2800" spc="-95" dirty="0">
                <a:cs typeface="Arial"/>
              </a:rPr>
              <a:t> </a:t>
            </a:r>
            <a:r>
              <a:rPr sz="2800" spc="-5" dirty="0">
                <a:cs typeface="Arial"/>
              </a:rPr>
              <a:t>language  built around </a:t>
            </a:r>
            <a:r>
              <a:rPr sz="2800" dirty="0">
                <a:cs typeface="Arial"/>
              </a:rPr>
              <a:t>a </a:t>
            </a:r>
            <a:r>
              <a:rPr sz="2800" spc="-5" dirty="0">
                <a:cs typeface="Arial"/>
              </a:rPr>
              <a:t>simple clear</a:t>
            </a:r>
            <a:r>
              <a:rPr sz="2800" spc="-40" dirty="0">
                <a:cs typeface="Arial"/>
              </a:rPr>
              <a:t> </a:t>
            </a:r>
            <a:r>
              <a:rPr sz="2800" spc="-5" dirty="0">
                <a:solidFill>
                  <a:srgbClr val="0070C0"/>
                </a:solidFill>
                <a:cs typeface="Arial"/>
              </a:rPr>
              <a:t>syntax</a:t>
            </a:r>
            <a:endParaRPr sz="2800" dirty="0">
              <a:cs typeface="Arial"/>
            </a:endParaRPr>
          </a:p>
          <a:p>
            <a:pPr marL="355600" marR="5080" indent="-342900">
              <a:lnSpc>
                <a:spcPts val="3470"/>
              </a:lnSpc>
              <a:spcBef>
                <a:spcPts val="730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cs typeface="Arial"/>
              </a:rPr>
              <a:t>First created </a:t>
            </a:r>
            <a:r>
              <a:rPr sz="2800" dirty="0">
                <a:cs typeface="Arial"/>
              </a:rPr>
              <a:t>in </a:t>
            </a:r>
            <a:r>
              <a:rPr sz="2800" spc="-5" dirty="0">
                <a:solidFill>
                  <a:srgbClr val="0070C0"/>
                </a:solidFill>
                <a:cs typeface="Arial"/>
              </a:rPr>
              <a:t>1989</a:t>
            </a:r>
            <a:r>
              <a:rPr sz="2800" spc="-5" dirty="0">
                <a:cs typeface="Arial"/>
              </a:rPr>
              <a:t>, Python </a:t>
            </a:r>
            <a:r>
              <a:rPr sz="2800" dirty="0">
                <a:cs typeface="Arial"/>
              </a:rPr>
              <a:t>is </a:t>
            </a:r>
            <a:r>
              <a:rPr sz="2800" spc="-5" dirty="0">
                <a:cs typeface="Arial"/>
              </a:rPr>
              <a:t>designed to  be </a:t>
            </a:r>
            <a:r>
              <a:rPr sz="2800" spc="-5" dirty="0">
                <a:solidFill>
                  <a:srgbClr val="FF0000"/>
                </a:solidFill>
                <a:cs typeface="Arial"/>
              </a:rPr>
              <a:t>quick to write </a:t>
            </a:r>
            <a:r>
              <a:rPr sz="2800" spc="-5" dirty="0">
                <a:cs typeface="Arial"/>
              </a:rPr>
              <a:t>and develop simple</a:t>
            </a:r>
            <a:r>
              <a:rPr sz="2800" spc="-40" dirty="0">
                <a:cs typeface="Arial"/>
              </a:rPr>
              <a:t> </a:t>
            </a:r>
            <a:r>
              <a:rPr sz="2800" spc="-5" dirty="0">
                <a:cs typeface="Arial"/>
              </a:rPr>
              <a:t>scripts</a:t>
            </a:r>
            <a:endParaRPr sz="2800" dirty="0">
              <a:cs typeface="Arial"/>
            </a:endParaRPr>
          </a:p>
          <a:p>
            <a:pPr marL="355600" indent="-342900">
              <a:spcBef>
                <a:spcPts val="335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cs typeface="Arial"/>
              </a:rPr>
              <a:t>Python </a:t>
            </a:r>
            <a:r>
              <a:rPr sz="2800" dirty="0">
                <a:cs typeface="Arial"/>
              </a:rPr>
              <a:t>is </a:t>
            </a:r>
            <a:r>
              <a:rPr sz="2800" spc="-5" dirty="0">
                <a:cs typeface="Arial"/>
              </a:rPr>
              <a:t>often used</a:t>
            </a:r>
            <a:r>
              <a:rPr sz="2800" spc="-35" dirty="0">
                <a:cs typeface="Arial"/>
              </a:rPr>
              <a:t> </a:t>
            </a:r>
            <a:r>
              <a:rPr sz="2800" spc="-5" dirty="0">
                <a:cs typeface="Arial"/>
              </a:rPr>
              <a:t>to:</a:t>
            </a:r>
            <a:endParaRPr sz="2800" dirty="0">
              <a:cs typeface="Arial"/>
            </a:endParaRPr>
          </a:p>
          <a:p>
            <a:pPr marL="854075" lvl="1" indent="-384175">
              <a:spcBef>
                <a:spcPts val="325"/>
              </a:spcBef>
              <a:buClr>
                <a:srgbClr val="000000"/>
              </a:buClr>
              <a:buChar char="–"/>
              <a:tabLst>
                <a:tab pos="853440" algn="l"/>
                <a:tab pos="854075" algn="l"/>
              </a:tabLst>
            </a:pPr>
            <a:r>
              <a:rPr sz="2800" dirty="0">
                <a:solidFill>
                  <a:srgbClr val="0070C0"/>
                </a:solidFill>
                <a:cs typeface="Arial"/>
              </a:rPr>
              <a:t>integrate </a:t>
            </a:r>
            <a:r>
              <a:rPr sz="2800" dirty="0">
                <a:cs typeface="Arial"/>
              </a:rPr>
              <a:t>existing</a:t>
            </a:r>
            <a:r>
              <a:rPr sz="2800" spc="-10" dirty="0">
                <a:cs typeface="Arial"/>
              </a:rPr>
              <a:t> </a:t>
            </a:r>
            <a:r>
              <a:rPr sz="2800" dirty="0">
                <a:cs typeface="Arial"/>
              </a:rPr>
              <a:t>systems</a:t>
            </a:r>
          </a:p>
          <a:p>
            <a:pPr marL="854075" lvl="1" indent="-384175">
              <a:spcBef>
                <a:spcPts val="340"/>
              </a:spcBef>
              <a:buChar char="–"/>
              <a:tabLst>
                <a:tab pos="853440" algn="l"/>
                <a:tab pos="854075" algn="l"/>
              </a:tabLst>
            </a:pPr>
            <a:r>
              <a:rPr sz="2800" dirty="0">
                <a:cs typeface="Arial"/>
              </a:rPr>
              <a:t>provide convenient </a:t>
            </a:r>
            <a:r>
              <a:rPr sz="2800" dirty="0">
                <a:solidFill>
                  <a:srgbClr val="0070C0"/>
                </a:solidFill>
                <a:cs typeface="Arial"/>
              </a:rPr>
              <a:t>automation</a:t>
            </a:r>
            <a:r>
              <a:rPr sz="2800" spc="-15" dirty="0">
                <a:solidFill>
                  <a:srgbClr val="0070C0"/>
                </a:solidFill>
                <a:cs typeface="Arial"/>
              </a:rPr>
              <a:t> </a:t>
            </a:r>
            <a:r>
              <a:rPr sz="2800" dirty="0">
                <a:cs typeface="Arial"/>
              </a:rPr>
              <a:t>tools</a:t>
            </a:r>
          </a:p>
          <a:p>
            <a:pPr marL="755650" marR="320040" lvl="1" indent="-285750">
              <a:lnSpc>
                <a:spcPts val="3030"/>
              </a:lnSpc>
              <a:spcBef>
                <a:spcPts val="720"/>
              </a:spcBef>
              <a:buFont typeface="Arial"/>
              <a:buChar char="–"/>
              <a:tabLst>
                <a:tab pos="853440" algn="l"/>
                <a:tab pos="854075" algn="l"/>
              </a:tabLst>
            </a:pPr>
            <a:r>
              <a:rPr sz="2800" dirty="0"/>
              <a:t>	</a:t>
            </a:r>
            <a:r>
              <a:rPr sz="2800" dirty="0">
                <a:cs typeface="Arial"/>
              </a:rPr>
              <a:t>perform </a:t>
            </a:r>
            <a:r>
              <a:rPr sz="2800" dirty="0">
                <a:solidFill>
                  <a:srgbClr val="0070C0"/>
                </a:solidFill>
                <a:cs typeface="Arial"/>
              </a:rPr>
              <a:t>data analytics </a:t>
            </a:r>
            <a:r>
              <a:rPr sz="2800" dirty="0">
                <a:cs typeface="Arial"/>
              </a:rPr>
              <a:t>and </a:t>
            </a:r>
            <a:r>
              <a:rPr sz="2800" dirty="0">
                <a:solidFill>
                  <a:srgbClr val="0070C0"/>
                </a:solidFill>
                <a:cs typeface="Arial"/>
              </a:rPr>
              <a:t>machine learning </a:t>
            </a:r>
            <a:r>
              <a:rPr sz="2800" dirty="0">
                <a:cs typeface="Arial"/>
              </a:rPr>
              <a:t> tasks.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Python as a bash alternative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676400" y="2210851"/>
            <a:ext cx="7428230" cy="14916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4965" marR="5080" indent="-342900">
              <a:lnSpc>
                <a:spcPct val="100299"/>
              </a:lnSpc>
              <a:spcBef>
                <a:spcPts val="85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Python scripts can be </a:t>
            </a: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clean and</a:t>
            </a:r>
            <a:r>
              <a:rPr sz="3200" spc="-6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easy  alternative to writing bash scripts for  automating</a:t>
            </a:r>
            <a:r>
              <a:rPr sz="3200" spc="-1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tasks</a:t>
            </a:r>
            <a:endParaRPr sz="3200" dirty="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414117" y="4005065"/>
            <a:ext cx="7364095" cy="1508125"/>
          </a:xfrm>
          <a:custGeom>
            <a:avLst/>
            <a:gdLst/>
            <a:ahLst/>
            <a:cxnLst/>
            <a:rect l="l" t="t" r="r" b="b"/>
            <a:pathLst>
              <a:path w="7364095" h="1508125">
                <a:moveTo>
                  <a:pt x="0" y="1508104"/>
                </a:moveTo>
                <a:lnTo>
                  <a:pt x="7363768" y="1508104"/>
                </a:lnTo>
                <a:lnTo>
                  <a:pt x="7363768" y="0"/>
                </a:lnTo>
                <a:lnTo>
                  <a:pt x="0" y="0"/>
                </a:lnTo>
                <a:lnTo>
                  <a:pt x="0" y="150810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414117" y="4005065"/>
            <a:ext cx="7364095" cy="1434367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1440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#!/usr/bin/python3</a:t>
            </a:r>
            <a:endParaRPr sz="2000">
              <a:latin typeface="Consolas"/>
              <a:cs typeface="Consolas"/>
            </a:endParaRPr>
          </a:p>
          <a:p>
            <a:pPr marL="91440" marR="4749800">
              <a:lnSpc>
                <a:spcPct val="119500"/>
              </a:lnSpc>
              <a:spcBef>
                <a:spcPts val="3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</a:t>
            </a:r>
            <a:r>
              <a:rPr sz="2000" spc="-6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there!"</a:t>
            </a:r>
            <a:r>
              <a:rPr sz="2000" spc="-5" dirty="0">
                <a:latin typeface="Consolas"/>
                <a:cs typeface="Consolas"/>
              </a:rPr>
              <a:t>)  </a:t>
            </a:r>
            <a:r>
              <a:rPr sz="2000" dirty="0">
                <a:latin typeface="Consolas"/>
                <a:cs typeface="Consolas"/>
              </a:rPr>
              <a:t>language=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"Python"</a:t>
            </a:r>
            <a:endParaRPr sz="2000">
              <a:latin typeface="Consolas"/>
              <a:cs typeface="Consolas"/>
            </a:endParaRPr>
          </a:p>
          <a:p>
            <a:pPr marL="91440">
              <a:spcBef>
                <a:spcPts val="50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</a:t>
            </a:r>
            <a:r>
              <a:rPr sz="2000" dirty="0">
                <a:latin typeface="Consolas"/>
                <a:cs typeface="Consolas"/>
              </a:rPr>
              <a:t>(language,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"is a pretty cool</a:t>
            </a:r>
            <a:r>
              <a:rPr sz="2000" spc="-3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language"</a:t>
            </a:r>
            <a:r>
              <a:rPr sz="2000" spc="-5" dirty="0">
                <a:latin typeface="Consolas"/>
                <a:cs typeface="Consolas"/>
              </a:rPr>
              <a:t>)</a:t>
            </a:r>
            <a:endParaRPr sz="20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Significant Whitespace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3400" y="2352853"/>
            <a:ext cx="5942961" cy="3611886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4965" marR="5080" indent="-342900" algn="just">
              <a:spcAft>
                <a:spcPts val="1200"/>
              </a:spcAft>
              <a:buChar char="•"/>
              <a:tabLst>
                <a:tab pos="355600" algn="l"/>
              </a:tabLst>
            </a:pPr>
            <a:r>
              <a:rPr sz="3200" dirty="0">
                <a:cs typeface="Arial"/>
              </a:rPr>
              <a:t>A </a:t>
            </a:r>
            <a:r>
              <a:rPr sz="3200" spc="-5" dirty="0">
                <a:cs typeface="Arial"/>
              </a:rPr>
              <a:t>major difference between Python and other  languages </a:t>
            </a:r>
            <a:r>
              <a:rPr sz="3200" dirty="0">
                <a:cs typeface="Arial"/>
              </a:rPr>
              <a:t>is </a:t>
            </a:r>
            <a:r>
              <a:rPr sz="3200" spc="-5" dirty="0">
                <a:cs typeface="Arial"/>
              </a:rPr>
              <a:t>that indenting and whitespace</a:t>
            </a:r>
            <a:r>
              <a:rPr sz="3200" spc="-65" dirty="0">
                <a:cs typeface="Arial"/>
              </a:rPr>
              <a:t> </a:t>
            </a:r>
            <a:r>
              <a:rPr sz="3200" dirty="0">
                <a:cs typeface="Arial"/>
              </a:rPr>
              <a:t>is  </a:t>
            </a:r>
            <a:r>
              <a:rPr sz="3200" spc="-5" dirty="0">
                <a:cs typeface="Arial"/>
              </a:rPr>
              <a:t>not just used to make things easier </a:t>
            </a:r>
            <a:r>
              <a:rPr sz="3200" spc="-5">
                <a:cs typeface="Arial"/>
              </a:rPr>
              <a:t>to</a:t>
            </a:r>
            <a:r>
              <a:rPr sz="3200" spc="-40">
                <a:cs typeface="Arial"/>
              </a:rPr>
              <a:t> </a:t>
            </a:r>
            <a:r>
              <a:rPr sz="3200" spc="-5">
                <a:cs typeface="Arial"/>
              </a:rPr>
              <a:t>read</a:t>
            </a:r>
            <a:endParaRPr sz="4650" dirty="0">
              <a:cs typeface="Arial"/>
            </a:endParaRPr>
          </a:p>
          <a:p>
            <a:pPr marL="354965" marR="27432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Incorrectly indented code </a:t>
            </a:r>
            <a:r>
              <a:rPr sz="3200" dirty="0">
                <a:cs typeface="Arial"/>
              </a:rPr>
              <a:t>will </a:t>
            </a:r>
            <a:r>
              <a:rPr sz="3200" spc="-5" dirty="0">
                <a:cs typeface="Arial"/>
              </a:rPr>
              <a:t>actually cause  errors</a:t>
            </a:r>
            <a:endParaRPr sz="3200" dirty="0"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Significant Whitespace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82241" y="2119867"/>
            <a:ext cx="10895359" cy="987771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54965" marR="5080" indent="-342900">
              <a:lnSpc>
                <a:spcPct val="100699"/>
              </a:lnSpc>
              <a:spcBef>
                <a:spcPts val="70"/>
              </a:spcBef>
              <a:buFontTx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Without indenting, the python interpreter does  not know what statements are included </a:t>
            </a:r>
            <a:r>
              <a:rPr sz="3200">
                <a:cs typeface="Arial"/>
              </a:rPr>
              <a:t>in</a:t>
            </a:r>
            <a:r>
              <a:rPr sz="3200" spc="-50">
                <a:cs typeface="Arial"/>
              </a:rPr>
              <a:t> </a:t>
            </a:r>
            <a:r>
              <a:rPr sz="3200" spc="-5">
                <a:cs typeface="Arial"/>
              </a:rPr>
              <a:t>the</a:t>
            </a:r>
            <a:r>
              <a:rPr lang="en-AU" sz="3200" spc="-5">
                <a:cs typeface="Arial"/>
              </a:rPr>
              <a:t> </a:t>
            </a:r>
            <a:r>
              <a:rPr lang="en-AU" sz="3200" b="1" spc="-5">
                <a:cs typeface="Arial"/>
              </a:rPr>
              <a:t>if</a:t>
            </a:r>
            <a:r>
              <a:rPr lang="en-AU" sz="3200" spc="-65">
                <a:cs typeface="Arial"/>
              </a:rPr>
              <a:t> </a:t>
            </a:r>
            <a:r>
              <a:rPr lang="en-AU" sz="3200" spc="-5">
                <a:cs typeface="Arial"/>
              </a:rPr>
              <a:t>blocks</a:t>
            </a:r>
            <a:endParaRPr lang="en-AU" sz="3200"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85800" y="3319252"/>
            <a:ext cx="5473700" cy="24047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#!/usr/bin/python3</a:t>
            </a:r>
            <a:endParaRPr sz="2000">
              <a:latin typeface="Consolas"/>
              <a:cs typeface="Consolas"/>
            </a:endParaRPr>
          </a:p>
          <a:p>
            <a:pPr marL="12700"/>
            <a:r>
              <a:rPr sz="2000" dirty="0">
                <a:latin typeface="Consolas"/>
                <a:cs typeface="Consolas"/>
              </a:rPr>
              <a:t>y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int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input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"please type a</a:t>
            </a:r>
            <a:r>
              <a:rPr sz="2000" spc="-5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number:"</a:t>
            </a:r>
            <a:r>
              <a:rPr sz="2000" spc="-5" dirty="0">
                <a:latin typeface="Consolas"/>
                <a:cs typeface="Consolas"/>
              </a:rPr>
              <a:t>))</a:t>
            </a:r>
            <a:endParaRPr sz="2000">
              <a:latin typeface="Consolas"/>
              <a:cs typeface="Consolas"/>
            </a:endParaRPr>
          </a:p>
          <a:p>
            <a:pPr marL="12700">
              <a:spcBef>
                <a:spcPts val="500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if</a:t>
            </a:r>
            <a:r>
              <a:rPr sz="2000" dirty="0">
                <a:latin typeface="Consolas"/>
                <a:cs typeface="Consolas"/>
              </a:rPr>
              <a:t>(y&gt;</a:t>
            </a:r>
            <a:r>
              <a:rPr sz="2000" dirty="0">
                <a:solidFill>
                  <a:srgbClr val="09885A"/>
                </a:solidFill>
                <a:latin typeface="Consolas"/>
                <a:cs typeface="Consolas"/>
              </a:rPr>
              <a:t>50</a:t>
            </a:r>
            <a:r>
              <a:rPr sz="2000" dirty="0">
                <a:latin typeface="Consolas"/>
                <a:cs typeface="Consolas"/>
              </a:rPr>
              <a:t>):</a:t>
            </a:r>
            <a:endParaRPr sz="2000">
              <a:latin typeface="Consolas"/>
              <a:cs typeface="Consolas"/>
            </a:endParaRPr>
          </a:p>
          <a:p>
            <a:pPr marL="12700" marR="1402080">
              <a:lnSpc>
                <a:spcPts val="2900"/>
              </a:lnSpc>
              <a:spcBef>
                <a:spcPts val="145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 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"that's a big</a:t>
            </a:r>
            <a:r>
              <a:rPr sz="2000" spc="-6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number"</a:t>
            </a:r>
            <a:r>
              <a:rPr sz="2000" spc="-5" dirty="0">
                <a:latin typeface="Consolas"/>
                <a:cs typeface="Consolas"/>
              </a:rPr>
              <a:t>)  </a:t>
            </a: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else</a:t>
            </a:r>
            <a:r>
              <a:rPr sz="2000" dirty="0">
                <a:latin typeface="Consolas"/>
                <a:cs typeface="Consolas"/>
              </a:rPr>
              <a:t>:</a:t>
            </a:r>
            <a:endParaRPr sz="2000">
              <a:latin typeface="Consolas"/>
              <a:cs typeface="Consolas"/>
            </a:endParaRPr>
          </a:p>
          <a:p>
            <a:pPr marL="12700" marR="1122680">
              <a:spcBef>
                <a:spcPts val="285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 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"that's a small</a:t>
            </a:r>
            <a:r>
              <a:rPr sz="2000" spc="-6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number"</a:t>
            </a:r>
            <a:r>
              <a:rPr sz="2000" spc="-5" dirty="0">
                <a:latin typeface="Consolas"/>
                <a:cs typeface="Consolas"/>
              </a:rPr>
              <a:t>)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</a:t>
            </a:r>
            <a:r>
              <a:rPr sz="2000" spc="-10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"done"</a:t>
            </a:r>
            <a:r>
              <a:rPr sz="2000" dirty="0">
                <a:latin typeface="Consolas"/>
                <a:cs typeface="Consolas"/>
              </a:rPr>
              <a:t>)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85801" y="6019800"/>
            <a:ext cx="5257800" cy="262251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1440">
              <a:spcBef>
                <a:spcPts val="125"/>
              </a:spcBef>
            </a:pPr>
            <a:r>
              <a:rPr sz="1600" dirty="0">
                <a:latin typeface="Consolas"/>
                <a:cs typeface="Consolas"/>
              </a:rPr>
              <a:t>IndentationError: expected an indented</a:t>
            </a:r>
            <a:r>
              <a:rPr sz="1600" spc="-35" dirty="0">
                <a:latin typeface="Consolas"/>
                <a:cs typeface="Consolas"/>
              </a:rPr>
              <a:t> </a:t>
            </a:r>
            <a:r>
              <a:rPr sz="1600" dirty="0">
                <a:latin typeface="Consolas"/>
                <a:cs typeface="Consolas"/>
              </a:rPr>
              <a:t>block</a:t>
            </a:r>
            <a:endParaRPr sz="1600">
              <a:latin typeface="Consolas"/>
              <a:cs typeface="Consolas"/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C881C499-2924-457D-8F1F-A1F7B2501001}"/>
              </a:ext>
            </a:extLst>
          </p:cNvPr>
          <p:cNvSpPr txBox="1"/>
          <p:nvPr/>
        </p:nvSpPr>
        <p:spPr>
          <a:xfrm>
            <a:off x="6400800" y="3230987"/>
            <a:ext cx="5986145" cy="2493010"/>
          </a:xfrm>
          <a:prstGeom prst="rect">
            <a:avLst/>
          </a:prstGeom>
          <a:ln w="25400">
            <a:noFill/>
          </a:ln>
        </p:spPr>
        <p:txBody>
          <a:bodyPr vert="horz" wrap="square" lIns="0" tIns="15875" rIns="0" bIns="0" rtlCol="0">
            <a:spAutoFit/>
          </a:bodyPr>
          <a:lstStyle/>
          <a:p>
            <a:pPr marL="91440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#!/usr/bin/python3</a:t>
            </a:r>
            <a:endParaRPr sz="2000">
              <a:latin typeface="Consolas"/>
              <a:cs typeface="Consolas"/>
            </a:endParaRPr>
          </a:p>
          <a:p>
            <a:pPr marL="91440"/>
            <a:r>
              <a:rPr sz="2000" dirty="0">
                <a:latin typeface="Consolas"/>
                <a:cs typeface="Consolas"/>
              </a:rPr>
              <a:t>y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int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input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"please type a</a:t>
            </a:r>
            <a:r>
              <a:rPr sz="2000" spc="-3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number:"</a:t>
            </a:r>
            <a:r>
              <a:rPr sz="2000" spc="-5" dirty="0">
                <a:latin typeface="Consolas"/>
                <a:cs typeface="Consolas"/>
              </a:rPr>
              <a:t>))</a:t>
            </a:r>
            <a:endParaRPr sz="2000">
              <a:latin typeface="Consolas"/>
              <a:cs typeface="Consolas"/>
            </a:endParaRPr>
          </a:p>
          <a:p>
            <a:pPr marL="91440">
              <a:spcBef>
                <a:spcPts val="500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if</a:t>
            </a:r>
            <a:r>
              <a:rPr sz="2000" dirty="0">
                <a:latin typeface="Consolas"/>
                <a:cs typeface="Consolas"/>
              </a:rPr>
              <a:t>(y&gt;</a:t>
            </a:r>
            <a:r>
              <a:rPr sz="2000" dirty="0">
                <a:solidFill>
                  <a:srgbClr val="09885A"/>
                </a:solidFill>
                <a:latin typeface="Consolas"/>
                <a:cs typeface="Consolas"/>
              </a:rPr>
              <a:t>50</a:t>
            </a:r>
            <a:r>
              <a:rPr sz="2000" dirty="0">
                <a:latin typeface="Consolas"/>
                <a:cs typeface="Consolas"/>
              </a:rPr>
              <a:t>):</a:t>
            </a:r>
            <a:endParaRPr sz="2000">
              <a:latin typeface="Consolas"/>
              <a:cs typeface="Consolas"/>
            </a:endParaRPr>
          </a:p>
          <a:p>
            <a:pPr marL="91440" marR="1276985" indent="558800">
              <a:lnSpc>
                <a:spcPts val="2900"/>
              </a:lnSpc>
              <a:spcBef>
                <a:spcPts val="145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 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"that's a big</a:t>
            </a:r>
            <a:r>
              <a:rPr sz="2000" spc="-6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number"</a:t>
            </a:r>
            <a:r>
              <a:rPr sz="2000" spc="-5" dirty="0">
                <a:latin typeface="Consolas"/>
                <a:cs typeface="Consolas"/>
              </a:rPr>
              <a:t>)  </a:t>
            </a: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else</a:t>
            </a:r>
            <a:r>
              <a:rPr sz="2000" dirty="0">
                <a:latin typeface="Consolas"/>
                <a:cs typeface="Consolas"/>
              </a:rPr>
              <a:t>:</a:t>
            </a:r>
            <a:endParaRPr sz="2000">
              <a:latin typeface="Consolas"/>
              <a:cs typeface="Consolas"/>
            </a:endParaRPr>
          </a:p>
          <a:p>
            <a:pPr marL="91440" marR="997585" indent="558800">
              <a:spcBef>
                <a:spcPts val="29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 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"that's a small</a:t>
            </a:r>
            <a:r>
              <a:rPr sz="2000" spc="-6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number"</a:t>
            </a:r>
            <a:r>
              <a:rPr sz="2000" spc="-5" dirty="0">
                <a:latin typeface="Consolas"/>
                <a:cs typeface="Consolas"/>
              </a:rPr>
              <a:t>)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</a:t>
            </a:r>
            <a:r>
              <a:rPr sz="2000" spc="-5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"done"</a:t>
            </a:r>
            <a:r>
              <a:rPr sz="2000" dirty="0">
                <a:latin typeface="Consolas"/>
                <a:cs typeface="Consolas"/>
              </a:rPr>
              <a:t>)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5" name="object 9">
            <a:extLst>
              <a:ext uri="{FF2B5EF4-FFF2-40B4-BE49-F238E27FC236}">
                <a16:creationId xmlns:a16="http://schemas.microsoft.com/office/drawing/2014/main" id="{9976A9E0-D76C-48DC-8206-8AB6DBE1BA43}"/>
              </a:ext>
            </a:extLst>
          </p:cNvPr>
          <p:cNvSpPr txBox="1"/>
          <p:nvPr/>
        </p:nvSpPr>
        <p:spPr>
          <a:xfrm>
            <a:off x="8610600" y="5617125"/>
            <a:ext cx="3322320" cy="10676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latin typeface="Consolas"/>
                <a:cs typeface="Consolas"/>
              </a:rPr>
              <a:t>please type a</a:t>
            </a:r>
            <a:r>
              <a:rPr sz="2000" spc="-75" dirty="0"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number:5</a:t>
            </a:r>
          </a:p>
          <a:p>
            <a:pPr marL="90805">
              <a:spcBef>
                <a:spcPts val="500"/>
              </a:spcBef>
            </a:pPr>
            <a:r>
              <a:rPr sz="2000" dirty="0">
                <a:latin typeface="Consolas"/>
                <a:cs typeface="Consolas"/>
              </a:rPr>
              <a:t>that's a small</a:t>
            </a:r>
            <a:r>
              <a:rPr sz="2000" spc="-60" dirty="0"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number</a:t>
            </a:r>
            <a:endParaRPr lang="en-NZ" sz="2000" dirty="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endParaRPr sz="2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117346"/>
            <a:ext cx="1142752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0963">
              <a:spcBef>
                <a:spcPts val="100"/>
              </a:spcBef>
            </a:pPr>
            <a:r>
              <a:rPr sz="3600" spc="-5" dirty="0"/>
              <a:t>C</a:t>
            </a:r>
            <a:r>
              <a:rPr sz="3600" spc="5" dirty="0"/>
              <a:t>on</a:t>
            </a:r>
            <a:r>
              <a:rPr sz="3600" spc="-5" dirty="0"/>
              <a:t>t</a:t>
            </a:r>
            <a:r>
              <a:rPr sz="3600" spc="5" dirty="0"/>
              <a:t>en</a:t>
            </a:r>
            <a:r>
              <a:rPr sz="3600" spc="-5" dirty="0"/>
              <a:t>ts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828800" y="2742156"/>
            <a:ext cx="8763000" cy="2686248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55600" marR="5080" indent="-342900">
              <a:lnSpc>
                <a:spcPct val="100699"/>
              </a:lnSpc>
              <a:spcBef>
                <a:spcPts val="7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Introducing scripting concepts </a:t>
            </a:r>
            <a:r>
              <a:rPr sz="3200" dirty="0">
                <a:latin typeface="Arial"/>
                <a:cs typeface="Arial"/>
              </a:rPr>
              <a:t>in</a:t>
            </a:r>
            <a:r>
              <a:rPr sz="3200" spc="-6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other  languages</a:t>
            </a:r>
            <a:endParaRPr sz="3200" dirty="0">
              <a:latin typeface="Arial"/>
              <a:cs typeface="Arial"/>
            </a:endParaRPr>
          </a:p>
          <a:p>
            <a:pPr marL="355600" indent="-342900">
              <a:spcBef>
                <a:spcPts val="76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solidFill>
                  <a:srgbClr val="262626"/>
                </a:solidFill>
                <a:latin typeface="Arial"/>
                <a:cs typeface="Arial"/>
              </a:rPr>
              <a:t>Perl as </a:t>
            </a:r>
            <a:r>
              <a:rPr sz="3200" dirty="0">
                <a:solidFill>
                  <a:srgbClr val="262626"/>
                </a:solidFill>
                <a:latin typeface="Arial"/>
                <a:cs typeface="Arial"/>
              </a:rPr>
              <a:t>a </a:t>
            </a:r>
            <a:r>
              <a:rPr sz="3200" spc="-5" dirty="0">
                <a:solidFill>
                  <a:srgbClr val="262626"/>
                </a:solidFill>
                <a:latin typeface="Arial"/>
                <a:cs typeface="Arial"/>
              </a:rPr>
              <a:t>powerful text</a:t>
            </a:r>
            <a:r>
              <a:rPr sz="3200" spc="-20" dirty="0">
                <a:solidFill>
                  <a:srgbClr val="262626"/>
                </a:solidFill>
                <a:latin typeface="Arial"/>
                <a:cs typeface="Arial"/>
              </a:rPr>
              <a:t> </a:t>
            </a:r>
            <a:r>
              <a:rPr sz="3200" spc="-5" dirty="0">
                <a:solidFill>
                  <a:srgbClr val="262626"/>
                </a:solidFill>
                <a:latin typeface="Arial"/>
                <a:cs typeface="Arial"/>
              </a:rPr>
              <a:t>engine</a:t>
            </a:r>
            <a:endParaRPr sz="3200" dirty="0">
              <a:latin typeface="Arial"/>
              <a:cs typeface="Arial"/>
            </a:endParaRPr>
          </a:p>
          <a:p>
            <a:pPr marL="355600" marR="681355" indent="-342900">
              <a:spcBef>
                <a:spcPts val="76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solidFill>
                  <a:srgbClr val="262626"/>
                </a:solidFill>
                <a:latin typeface="Arial"/>
                <a:cs typeface="Arial"/>
              </a:rPr>
              <a:t>Python and Ruby as</a:t>
            </a:r>
            <a:r>
              <a:rPr sz="3200" spc="-70" dirty="0">
                <a:solidFill>
                  <a:srgbClr val="262626"/>
                </a:solidFill>
                <a:latin typeface="Arial"/>
                <a:cs typeface="Arial"/>
              </a:rPr>
              <a:t> </a:t>
            </a:r>
            <a:r>
              <a:rPr sz="3200" spc="-5" dirty="0">
                <a:solidFill>
                  <a:srgbClr val="262626"/>
                </a:solidFill>
                <a:latin typeface="Arial"/>
                <a:cs typeface="Arial"/>
              </a:rPr>
              <a:t>programming  languages for</a:t>
            </a:r>
            <a:r>
              <a:rPr sz="3200" spc="-15" dirty="0">
                <a:solidFill>
                  <a:srgbClr val="262626"/>
                </a:solidFill>
                <a:latin typeface="Arial"/>
                <a:cs typeface="Arial"/>
              </a:rPr>
              <a:t> </a:t>
            </a:r>
            <a:r>
              <a:rPr sz="3200" spc="-5" dirty="0">
                <a:solidFill>
                  <a:srgbClr val="262626"/>
                </a:solidFill>
                <a:latin typeface="Arial"/>
                <a:cs typeface="Arial"/>
              </a:rPr>
              <a:t>scripting</a:t>
            </a:r>
            <a:endParaRPr sz="3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Dealing with files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09600" y="2286000"/>
            <a:ext cx="6400800" cy="3821559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354965" marR="2413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Python makes </a:t>
            </a:r>
            <a:r>
              <a:rPr sz="3200" dirty="0">
                <a:cs typeface="Arial"/>
              </a:rPr>
              <a:t>it </a:t>
            </a:r>
            <a:r>
              <a:rPr sz="3200" spc="-5" dirty="0">
                <a:cs typeface="Arial"/>
              </a:rPr>
              <a:t>quite simple to read and write </a:t>
            </a:r>
            <a:r>
              <a:rPr sz="3200" spc="-5" dirty="0">
                <a:solidFill>
                  <a:srgbClr val="0070C0"/>
                </a:solidFill>
                <a:cs typeface="Arial"/>
              </a:rPr>
              <a:t> </a:t>
            </a:r>
            <a:r>
              <a:rPr sz="3200" spc="-5">
                <a:solidFill>
                  <a:srgbClr val="0070C0"/>
                </a:solidFill>
                <a:cs typeface="Arial"/>
              </a:rPr>
              <a:t>files</a:t>
            </a:r>
            <a:r>
              <a:rPr sz="3200" spc="-5">
                <a:cs typeface="Arial"/>
              </a:rPr>
              <a:t>.</a:t>
            </a:r>
            <a:endParaRPr sz="4100">
              <a:cs typeface="Arial"/>
            </a:endParaRPr>
          </a:p>
          <a:p>
            <a:pPr marL="354965" marR="508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200" spc="-5">
                <a:cs typeface="Arial"/>
              </a:rPr>
              <a:t>The </a:t>
            </a:r>
            <a:r>
              <a:rPr sz="3200" spc="-5">
                <a:solidFill>
                  <a:srgbClr val="FF0000"/>
                </a:solidFill>
                <a:cs typeface="Consolas"/>
              </a:rPr>
              <a:t>open</a:t>
            </a:r>
            <a:r>
              <a:rPr sz="3200" spc="-5">
                <a:cs typeface="Arial"/>
              </a:rPr>
              <a:t> </a:t>
            </a:r>
            <a:r>
              <a:rPr sz="3200" spc="-5">
                <a:solidFill>
                  <a:srgbClr val="FF0000"/>
                </a:solidFill>
                <a:cs typeface="Consolas"/>
              </a:rPr>
              <a:t>read</a:t>
            </a:r>
            <a:r>
              <a:rPr sz="3200" spc="-5">
                <a:cs typeface="Arial"/>
              </a:rPr>
              <a:t> and </a:t>
            </a:r>
            <a:r>
              <a:rPr sz="3200" spc="-5">
                <a:solidFill>
                  <a:srgbClr val="FF0000"/>
                </a:solidFill>
                <a:cs typeface="Consolas"/>
              </a:rPr>
              <a:t>write</a:t>
            </a:r>
            <a:r>
              <a:rPr sz="3200" spc="-5">
                <a:cs typeface="Arial"/>
              </a:rPr>
              <a:t> </a:t>
            </a:r>
            <a:r>
              <a:rPr sz="3200" spc="-5" dirty="0">
                <a:cs typeface="Arial"/>
              </a:rPr>
              <a:t>can be used to  manipulate any file </a:t>
            </a:r>
            <a:r>
              <a:rPr sz="3200" dirty="0">
                <a:cs typeface="Arial"/>
              </a:rPr>
              <a:t>in a </a:t>
            </a:r>
            <a:r>
              <a:rPr sz="3200" spc="-5" dirty="0">
                <a:cs typeface="Arial"/>
              </a:rPr>
              <a:t>clean and </a:t>
            </a:r>
            <a:r>
              <a:rPr sz="3200" spc="-5">
                <a:cs typeface="Arial"/>
              </a:rPr>
              <a:t>readable  way</a:t>
            </a:r>
            <a:endParaRPr sz="4000">
              <a:cs typeface="Arial"/>
            </a:endParaRPr>
          </a:p>
          <a:p>
            <a:pPr marL="35560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Files can be opened for </a:t>
            </a:r>
            <a:r>
              <a:rPr sz="3200" spc="-5" dirty="0">
                <a:solidFill>
                  <a:srgbClr val="FF0000"/>
                </a:solidFill>
                <a:cs typeface="Arial"/>
              </a:rPr>
              <a:t>reading</a:t>
            </a:r>
            <a:r>
              <a:rPr sz="3200" spc="-5" dirty="0">
                <a:cs typeface="Arial"/>
              </a:rPr>
              <a:t>, </a:t>
            </a:r>
            <a:r>
              <a:rPr sz="3200" spc="-5">
                <a:solidFill>
                  <a:srgbClr val="FF0000"/>
                </a:solidFill>
                <a:cs typeface="Arial"/>
              </a:rPr>
              <a:t>writing</a:t>
            </a:r>
            <a:r>
              <a:rPr sz="3200" spc="-55">
                <a:solidFill>
                  <a:srgbClr val="FF0000"/>
                </a:solidFill>
                <a:cs typeface="Arial"/>
              </a:rPr>
              <a:t> </a:t>
            </a:r>
            <a:r>
              <a:rPr sz="3200" spc="-10">
                <a:cs typeface="Arial"/>
              </a:rPr>
              <a:t>or</a:t>
            </a:r>
            <a:r>
              <a:rPr lang="en-AU" sz="3200" spc="-10">
                <a:cs typeface="Arial"/>
              </a:rPr>
              <a:t> </a:t>
            </a:r>
            <a:r>
              <a:rPr lang="en-AU" sz="3200" spc="-10">
                <a:solidFill>
                  <a:srgbClr val="FF0000"/>
                </a:solidFill>
                <a:cs typeface="Arial"/>
              </a:rPr>
              <a:t>appending</a:t>
            </a:r>
            <a:endParaRPr sz="3200">
              <a:solidFill>
                <a:srgbClr val="FF0000"/>
              </a:solidFill>
              <a:cs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Dealing with files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4" y="4865900"/>
            <a:ext cx="8757285" cy="1000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5080" indent="-342900"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The “output.txt” file </a:t>
            </a:r>
            <a:r>
              <a:rPr sz="3200" dirty="0">
                <a:latin typeface="Arial"/>
                <a:cs typeface="Arial"/>
              </a:rPr>
              <a:t>will </a:t>
            </a:r>
            <a:r>
              <a:rPr sz="3200" spc="-5" dirty="0">
                <a:latin typeface="Arial"/>
                <a:cs typeface="Arial"/>
              </a:rPr>
              <a:t>be created </a:t>
            </a:r>
            <a:r>
              <a:rPr sz="3200" dirty="0">
                <a:latin typeface="Arial"/>
                <a:cs typeface="Arial"/>
              </a:rPr>
              <a:t>if it </a:t>
            </a:r>
            <a:r>
              <a:rPr sz="3200" spc="-5" dirty="0">
                <a:latin typeface="Arial"/>
                <a:cs typeface="Arial"/>
              </a:rPr>
              <a:t>does</a:t>
            </a:r>
            <a:r>
              <a:rPr sz="3200" spc="-8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not  exist, otherwise the text </a:t>
            </a:r>
            <a:r>
              <a:rPr sz="3200" dirty="0">
                <a:latin typeface="Arial"/>
                <a:cs typeface="Arial"/>
              </a:rPr>
              <a:t>will </a:t>
            </a:r>
            <a:r>
              <a:rPr sz="3200" spc="-5" dirty="0">
                <a:latin typeface="Arial"/>
                <a:cs typeface="Arial"/>
              </a:rPr>
              <a:t>be added to</a:t>
            </a:r>
            <a:r>
              <a:rPr sz="3200" spc="-5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the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1930708"/>
            <a:ext cx="5986145" cy="2616200"/>
          </a:xfrm>
          <a:custGeom>
            <a:avLst/>
            <a:gdLst/>
            <a:ahLst/>
            <a:cxnLst/>
            <a:rect l="l" t="t" r="r" b="b"/>
            <a:pathLst>
              <a:path w="5986145" h="2616200">
                <a:moveTo>
                  <a:pt x="0" y="2616100"/>
                </a:moveTo>
                <a:lnTo>
                  <a:pt x="5986139" y="2616100"/>
                </a:lnTo>
                <a:lnTo>
                  <a:pt x="5986139" y="0"/>
                </a:lnTo>
                <a:lnTo>
                  <a:pt x="0" y="0"/>
                </a:lnTo>
                <a:lnTo>
                  <a:pt x="0" y="26161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156682" y="2108200"/>
            <a:ext cx="5986145" cy="26162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#!/usr/bin/python3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</a:t>
            </a:r>
            <a:r>
              <a:rPr sz="2000" spc="-6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there!"</a:t>
            </a:r>
            <a:r>
              <a:rPr sz="2000" spc="-5" dirty="0">
                <a:latin typeface="Consolas"/>
                <a:cs typeface="Consolas"/>
              </a:rPr>
              <a:t>)</a:t>
            </a:r>
            <a:endParaRPr sz="2000">
              <a:latin typeface="Consolas"/>
              <a:cs typeface="Consolas"/>
            </a:endParaRPr>
          </a:p>
          <a:p>
            <a:pPr marL="90805" marR="439420">
              <a:lnSpc>
                <a:spcPts val="2900"/>
              </a:lnSpc>
              <a:spcBef>
                <a:spcPts val="145"/>
              </a:spcBef>
            </a:pPr>
            <a:r>
              <a:rPr sz="2000" dirty="0">
                <a:latin typeface="Consolas"/>
                <a:cs typeface="Consolas"/>
              </a:rPr>
              <a:t>name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str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input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"what's your name?</a:t>
            </a:r>
            <a:r>
              <a:rPr sz="2000" spc="-10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"</a:t>
            </a:r>
            <a:r>
              <a:rPr sz="2000" spc="-5" dirty="0">
                <a:latin typeface="Consolas"/>
                <a:cs typeface="Consolas"/>
              </a:rPr>
              <a:t>))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"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10" dirty="0"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name)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29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print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"I'll remember</a:t>
            </a:r>
            <a:r>
              <a:rPr sz="2000" spc="-1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that"</a:t>
            </a:r>
            <a:r>
              <a:rPr sz="2000" spc="-5" dirty="0">
                <a:latin typeface="Consolas"/>
                <a:cs typeface="Consolas"/>
              </a:rPr>
              <a:t>)</a:t>
            </a:r>
            <a:endParaRPr sz="2000">
              <a:latin typeface="Consolas"/>
              <a:cs typeface="Consolas"/>
            </a:endParaRPr>
          </a:p>
          <a:p>
            <a:pPr marL="90805" marR="1696085">
              <a:lnSpc>
                <a:spcPts val="2900"/>
              </a:lnSpc>
              <a:spcBef>
                <a:spcPts val="145"/>
              </a:spcBef>
            </a:pP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file </a:t>
            </a:r>
            <a:r>
              <a:rPr sz="2000" dirty="0">
                <a:latin typeface="Consolas"/>
                <a:cs typeface="Consolas"/>
              </a:rPr>
              <a:t>=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open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"output.txt"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0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"a"</a:t>
            </a:r>
            <a:r>
              <a:rPr sz="2000" dirty="0">
                <a:latin typeface="Consolas"/>
                <a:cs typeface="Consolas"/>
              </a:rPr>
              <a:t>)  </a:t>
            </a: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file</a:t>
            </a:r>
            <a:r>
              <a:rPr sz="2000" dirty="0">
                <a:latin typeface="Consolas"/>
                <a:cs typeface="Consolas"/>
              </a:rPr>
              <a:t>.write(name)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053144" y="5878064"/>
            <a:ext cx="6900545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35"/>
              </a:lnSpc>
            </a:pPr>
            <a:r>
              <a:rPr sz="3200" spc="-10" dirty="0">
                <a:latin typeface="Arial"/>
                <a:cs typeface="Arial"/>
              </a:rPr>
              <a:t>end </a:t>
            </a:r>
            <a:r>
              <a:rPr sz="3200" spc="-5" dirty="0">
                <a:latin typeface="Arial"/>
                <a:cs typeface="Arial"/>
              </a:rPr>
              <a:t>of the file (due to “a” for</a:t>
            </a:r>
            <a:r>
              <a:rPr sz="3200" spc="-8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“append”)</a:t>
            </a:r>
            <a:endParaRPr sz="3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209679"/>
            <a:ext cx="11427527" cy="3821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Ruby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85800" y="2438400"/>
            <a:ext cx="8353425" cy="3601883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55600" marR="344170" indent="-342900">
              <a:lnSpc>
                <a:spcPct val="100699"/>
              </a:lnSpc>
              <a:spcBef>
                <a:spcPts val="70"/>
              </a:spcBef>
              <a:buFont typeface="Arial"/>
              <a:buChar char="•"/>
              <a:tabLst>
                <a:tab pos="467995" algn="l"/>
                <a:tab pos="468630" algn="l"/>
              </a:tabLst>
            </a:pPr>
            <a:r>
              <a:rPr sz="3200" spc="-5" dirty="0">
                <a:solidFill>
                  <a:srgbClr val="FF0000"/>
                </a:solidFill>
                <a:latin typeface="Arial"/>
                <a:cs typeface="Arial"/>
              </a:rPr>
              <a:t>Ruby </a:t>
            </a:r>
            <a:r>
              <a:rPr sz="3200" dirty="0">
                <a:latin typeface="Arial"/>
                <a:cs typeface="Arial"/>
              </a:rPr>
              <a:t>is a </a:t>
            </a:r>
            <a:r>
              <a:rPr sz="3200" spc="-5" dirty="0">
                <a:latin typeface="Arial"/>
                <a:cs typeface="Arial"/>
              </a:rPr>
              <a:t>clean, declarative language</a:t>
            </a:r>
            <a:r>
              <a:rPr sz="3200" spc="-6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that  fills </a:t>
            </a: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similar niche to</a:t>
            </a:r>
            <a:r>
              <a:rPr sz="3200" spc="-30" dirty="0">
                <a:latin typeface="Arial"/>
                <a:cs typeface="Arial"/>
              </a:rPr>
              <a:t> </a:t>
            </a:r>
            <a:r>
              <a:rPr sz="3200" spc="-5" dirty="0">
                <a:solidFill>
                  <a:srgbClr val="FF0000"/>
                </a:solidFill>
                <a:latin typeface="Arial"/>
                <a:cs typeface="Arial"/>
              </a:rPr>
              <a:t>Python</a:t>
            </a:r>
            <a:endParaRPr sz="3200" dirty="0">
              <a:latin typeface="Arial"/>
              <a:cs typeface="Arial"/>
            </a:endParaRPr>
          </a:p>
          <a:p>
            <a:pPr marL="467995" indent="-455930">
              <a:spcBef>
                <a:spcPts val="760"/>
              </a:spcBef>
              <a:buChar char="•"/>
              <a:tabLst>
                <a:tab pos="467995" algn="l"/>
                <a:tab pos="468630" algn="l"/>
              </a:tabLst>
            </a:pPr>
            <a:r>
              <a:rPr sz="3200" spc="-5" dirty="0">
                <a:latin typeface="Arial"/>
                <a:cs typeface="Arial"/>
              </a:rPr>
              <a:t>It </a:t>
            </a:r>
            <a:r>
              <a:rPr sz="3200" dirty="0">
                <a:latin typeface="Arial"/>
                <a:cs typeface="Arial"/>
              </a:rPr>
              <a:t>is </a:t>
            </a:r>
            <a:r>
              <a:rPr sz="3200" spc="-5" dirty="0">
                <a:latin typeface="Arial"/>
                <a:cs typeface="Arial"/>
              </a:rPr>
              <a:t>often used </a:t>
            </a:r>
            <a:r>
              <a:rPr sz="3200" dirty="0">
                <a:latin typeface="Arial"/>
                <a:cs typeface="Arial"/>
              </a:rPr>
              <a:t>in </a:t>
            </a:r>
            <a:r>
              <a:rPr sz="3200" spc="-5" dirty="0">
                <a:latin typeface="Arial"/>
                <a:cs typeface="Arial"/>
              </a:rPr>
              <a:t>security</a:t>
            </a:r>
            <a:r>
              <a:rPr sz="3200" spc="-4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areas</a:t>
            </a:r>
            <a:endParaRPr sz="3200" dirty="0">
              <a:latin typeface="Arial"/>
              <a:cs typeface="Arial"/>
            </a:endParaRPr>
          </a:p>
          <a:p>
            <a:pPr marL="755650" marR="5080" indent="-285750">
              <a:spcBef>
                <a:spcPts val="660"/>
              </a:spcBef>
            </a:pPr>
            <a:r>
              <a:rPr sz="2800" dirty="0">
                <a:latin typeface="Arial"/>
                <a:cs typeface="Arial"/>
              </a:rPr>
              <a:t>– e.g. for exploit, enumeration and payload</a:t>
            </a:r>
            <a:r>
              <a:rPr sz="2800" spc="-12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scripts  in the Metasploit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framework</a:t>
            </a:r>
          </a:p>
          <a:p>
            <a:pPr marL="467995" indent="-455930">
              <a:lnSpc>
                <a:spcPts val="3704"/>
              </a:lnSpc>
              <a:spcBef>
                <a:spcPts val="780"/>
              </a:spcBef>
              <a:buChar char="•"/>
              <a:tabLst>
                <a:tab pos="467995" algn="l"/>
                <a:tab pos="468630" algn="l"/>
              </a:tabLst>
            </a:pPr>
            <a:r>
              <a:rPr sz="3200" spc="-5" dirty="0">
                <a:latin typeface="Arial"/>
                <a:cs typeface="Arial"/>
              </a:rPr>
              <a:t>It’s also used as </a:t>
            </a: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web backend</a:t>
            </a:r>
            <a:r>
              <a:rPr sz="3200" spc="-5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through</a:t>
            </a:r>
            <a:endParaRPr sz="3200" dirty="0">
              <a:latin typeface="Arial"/>
              <a:cs typeface="Arial"/>
            </a:endParaRPr>
          </a:p>
          <a:p>
            <a:pPr marL="355600">
              <a:lnSpc>
                <a:spcPts val="3704"/>
              </a:lnSpc>
            </a:pPr>
            <a:r>
              <a:rPr sz="3200" dirty="0">
                <a:solidFill>
                  <a:srgbClr val="0070C0"/>
                </a:solidFill>
                <a:latin typeface="Consolas"/>
                <a:cs typeface="Consolas"/>
              </a:rPr>
              <a:t>ruby-on-rails</a:t>
            </a:r>
            <a:endParaRPr sz="32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Dealing with files in ruby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3" y="4865900"/>
            <a:ext cx="8350884" cy="1000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5080" indent="-342900"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The above script has the same behaviour</a:t>
            </a:r>
            <a:r>
              <a:rPr sz="3200" spc="-5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as  the python</a:t>
            </a:r>
            <a:r>
              <a:rPr sz="3200" spc="-2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one.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1930708"/>
            <a:ext cx="5986145" cy="2616200"/>
          </a:xfrm>
          <a:custGeom>
            <a:avLst/>
            <a:gdLst/>
            <a:ahLst/>
            <a:cxnLst/>
            <a:rect l="l" t="t" r="r" b="b"/>
            <a:pathLst>
              <a:path w="5986145" h="2616200">
                <a:moveTo>
                  <a:pt x="0" y="2616100"/>
                </a:moveTo>
                <a:lnTo>
                  <a:pt x="5986139" y="2616100"/>
                </a:lnTo>
                <a:lnTo>
                  <a:pt x="5986139" y="0"/>
                </a:lnTo>
                <a:lnTo>
                  <a:pt x="0" y="0"/>
                </a:lnTo>
                <a:lnTo>
                  <a:pt x="0" y="26161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156682" y="2108200"/>
            <a:ext cx="5986145" cy="26162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#!/usr/bin/ruby</a:t>
            </a:r>
            <a:endParaRPr sz="2000">
              <a:latin typeface="Consolas"/>
              <a:cs typeface="Consolas"/>
            </a:endParaRPr>
          </a:p>
          <a:p>
            <a:pPr marL="90805" marR="857250">
              <a:lnSpc>
                <a:spcPct val="119500"/>
              </a:lnSpc>
              <a:spcBef>
                <a:spcPts val="3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there!</a:t>
            </a:r>
            <a:r>
              <a:rPr sz="2000" spc="-5" dirty="0">
                <a:solidFill>
                  <a:srgbClr val="FF0000"/>
                </a:solidFill>
                <a:latin typeface="Consolas"/>
                <a:cs typeface="Consolas"/>
              </a:rPr>
              <a:t>\n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what's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your name?</a:t>
            </a:r>
            <a:r>
              <a:rPr sz="2000" spc="-3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  </a:t>
            </a:r>
            <a:r>
              <a:rPr sz="2000" dirty="0">
                <a:latin typeface="Consolas"/>
                <a:cs typeface="Consolas"/>
              </a:rPr>
              <a:t>name =</a:t>
            </a:r>
            <a:r>
              <a:rPr sz="2000" spc="-1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gets</a:t>
            </a:r>
            <a:endParaRPr sz="2000">
              <a:latin typeface="Consolas"/>
              <a:cs typeface="Consolas"/>
            </a:endParaRPr>
          </a:p>
          <a:p>
            <a:pPr marL="90805" marR="2254885">
              <a:lnSpc>
                <a:spcPct val="119400"/>
              </a:lnSpc>
              <a:spcBef>
                <a:spcPts val="35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" </a:t>
            </a:r>
            <a:r>
              <a:rPr sz="2000" dirty="0">
                <a:latin typeface="Consolas"/>
                <a:cs typeface="Consolas"/>
              </a:rPr>
              <a:t>+ name)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"I'll remember</a:t>
            </a:r>
            <a:r>
              <a:rPr sz="2000" spc="-7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that"</a:t>
            </a:r>
            <a:r>
              <a:rPr sz="2000" spc="-5" dirty="0">
                <a:latin typeface="Consolas"/>
                <a:cs typeface="Consolas"/>
              </a:rPr>
              <a:t>)</a:t>
            </a:r>
            <a:endParaRPr sz="2000">
              <a:latin typeface="Consolas"/>
              <a:cs typeface="Consolas"/>
            </a:endParaRPr>
          </a:p>
          <a:p>
            <a:pPr marL="90805" marR="1137285">
              <a:lnSpc>
                <a:spcPts val="2900"/>
              </a:lnSpc>
              <a:spcBef>
                <a:spcPts val="150"/>
              </a:spcBef>
            </a:pPr>
            <a:r>
              <a:rPr sz="2000" dirty="0">
                <a:latin typeface="Consolas"/>
                <a:cs typeface="Consolas"/>
              </a:rPr>
              <a:t>file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File</a:t>
            </a:r>
            <a:r>
              <a:rPr sz="2000" dirty="0">
                <a:latin typeface="Consolas"/>
                <a:cs typeface="Consolas"/>
              </a:rPr>
              <a:t>.</a:t>
            </a: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"output.txt"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"a"</a:t>
            </a:r>
            <a:r>
              <a:rPr sz="2000" dirty="0">
                <a:latin typeface="Consolas"/>
                <a:cs typeface="Consolas"/>
              </a:rPr>
              <a:t>)  file.syswrite(name)</a:t>
            </a:r>
            <a:endParaRPr sz="20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Dealing with files in ruby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4" y="4865899"/>
            <a:ext cx="859853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The puts function prints </a:t>
            </a: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string on the</a:t>
            </a:r>
            <a:r>
              <a:rPr sz="3200" spc="-6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screen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1930708"/>
            <a:ext cx="5986145" cy="2616200"/>
          </a:xfrm>
          <a:custGeom>
            <a:avLst/>
            <a:gdLst/>
            <a:ahLst/>
            <a:cxnLst/>
            <a:rect l="l" t="t" r="r" b="b"/>
            <a:pathLst>
              <a:path w="5986145" h="2616200">
                <a:moveTo>
                  <a:pt x="0" y="2616100"/>
                </a:moveTo>
                <a:lnTo>
                  <a:pt x="5986139" y="2616100"/>
                </a:lnTo>
                <a:lnTo>
                  <a:pt x="5986139" y="0"/>
                </a:lnTo>
                <a:lnTo>
                  <a:pt x="0" y="0"/>
                </a:lnTo>
                <a:lnTo>
                  <a:pt x="0" y="26161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156682" y="2108200"/>
            <a:ext cx="5986145" cy="26162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#!/usr/bin/ruby</a:t>
            </a:r>
            <a:endParaRPr sz="2000" dirty="0">
              <a:latin typeface="Consolas"/>
              <a:cs typeface="Consolas"/>
            </a:endParaRPr>
          </a:p>
          <a:p>
            <a:pPr marL="90805" marR="857250" indent="698500">
              <a:lnSpc>
                <a:spcPct val="119500"/>
              </a:lnSpc>
              <a:spcBef>
                <a:spcPts val="30"/>
              </a:spcBef>
            </a:pP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there!</a:t>
            </a:r>
            <a:r>
              <a:rPr sz="2000" spc="-5" dirty="0">
                <a:solidFill>
                  <a:srgbClr val="FF0000"/>
                </a:solidFill>
                <a:latin typeface="Consolas"/>
                <a:cs typeface="Consolas"/>
              </a:rPr>
              <a:t>\n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what's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your name?</a:t>
            </a:r>
            <a:r>
              <a:rPr sz="2000" spc="-3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  </a:t>
            </a:r>
            <a:r>
              <a:rPr sz="2000" dirty="0">
                <a:latin typeface="Consolas"/>
                <a:cs typeface="Consolas"/>
              </a:rPr>
              <a:t>name =</a:t>
            </a:r>
            <a:r>
              <a:rPr sz="2000" spc="-1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gets</a:t>
            </a:r>
            <a:endParaRPr sz="2000" dirty="0">
              <a:latin typeface="Consolas"/>
              <a:cs typeface="Consolas"/>
            </a:endParaRPr>
          </a:p>
          <a:p>
            <a:pPr marL="90805" marR="2254885">
              <a:lnSpc>
                <a:spcPct val="119400"/>
              </a:lnSpc>
              <a:spcBef>
                <a:spcPts val="35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" </a:t>
            </a:r>
            <a:r>
              <a:rPr sz="2000" dirty="0">
                <a:latin typeface="Consolas"/>
                <a:cs typeface="Consolas"/>
              </a:rPr>
              <a:t>+ name)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"I'll remember</a:t>
            </a:r>
            <a:r>
              <a:rPr sz="2000" spc="-7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that"</a:t>
            </a:r>
            <a:r>
              <a:rPr sz="2000" spc="-5" dirty="0">
                <a:latin typeface="Consolas"/>
                <a:cs typeface="Consolas"/>
              </a:rPr>
              <a:t>)</a:t>
            </a:r>
            <a:endParaRPr sz="2000" dirty="0">
              <a:latin typeface="Consolas"/>
              <a:cs typeface="Consolas"/>
            </a:endParaRPr>
          </a:p>
          <a:p>
            <a:pPr marL="90805" marR="1137285">
              <a:lnSpc>
                <a:spcPts val="2900"/>
              </a:lnSpc>
              <a:spcBef>
                <a:spcPts val="150"/>
              </a:spcBef>
            </a:pPr>
            <a:r>
              <a:rPr sz="2000" dirty="0">
                <a:latin typeface="Consolas"/>
                <a:cs typeface="Consolas"/>
              </a:rPr>
              <a:t>file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File</a:t>
            </a:r>
            <a:r>
              <a:rPr sz="2000" dirty="0">
                <a:latin typeface="Consolas"/>
                <a:cs typeface="Consolas"/>
              </a:rPr>
              <a:t>.</a:t>
            </a: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"output.txt"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"a"</a:t>
            </a:r>
            <a:r>
              <a:rPr sz="2000" dirty="0">
                <a:latin typeface="Consolas"/>
                <a:cs typeface="Consolas"/>
              </a:rPr>
              <a:t>)  file.syswrite(name)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248121" y="2512368"/>
            <a:ext cx="558800" cy="230832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64"/>
              </a:lnSpc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endParaRPr sz="2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Dealing with files in ruby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3" y="4865900"/>
            <a:ext cx="7650480" cy="1000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5080" indent="-342900"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The gets function reads </a:t>
            </a: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string from</a:t>
            </a:r>
            <a:r>
              <a:rPr sz="3200" spc="-7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the  terminal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2108200"/>
            <a:ext cx="5986145" cy="2616200"/>
          </a:xfrm>
          <a:custGeom>
            <a:avLst/>
            <a:gdLst/>
            <a:ahLst/>
            <a:cxnLst/>
            <a:rect l="l" t="t" r="r" b="b"/>
            <a:pathLst>
              <a:path w="5986145" h="2616200">
                <a:moveTo>
                  <a:pt x="0" y="2616100"/>
                </a:moveTo>
                <a:lnTo>
                  <a:pt x="5986139" y="2616100"/>
                </a:lnTo>
                <a:lnTo>
                  <a:pt x="5986139" y="0"/>
                </a:lnTo>
                <a:lnTo>
                  <a:pt x="0" y="0"/>
                </a:lnTo>
                <a:lnTo>
                  <a:pt x="0" y="26161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156682" y="2108200"/>
            <a:ext cx="5986145" cy="26162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#!/usr/bin/ruby</a:t>
            </a:r>
            <a:endParaRPr sz="2000" dirty="0">
              <a:latin typeface="Consolas"/>
              <a:cs typeface="Consolas"/>
            </a:endParaRPr>
          </a:p>
          <a:p>
            <a:pPr marL="90805" marR="857250">
              <a:lnSpc>
                <a:spcPct val="119500"/>
              </a:lnSpc>
              <a:spcBef>
                <a:spcPts val="3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there!</a:t>
            </a:r>
            <a:r>
              <a:rPr sz="2000" spc="-5" dirty="0">
                <a:solidFill>
                  <a:srgbClr val="FF0000"/>
                </a:solidFill>
                <a:latin typeface="Consolas"/>
                <a:cs typeface="Consolas"/>
              </a:rPr>
              <a:t>\n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what's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your name?</a:t>
            </a:r>
            <a:r>
              <a:rPr sz="2000" spc="-3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  </a:t>
            </a:r>
            <a:r>
              <a:rPr sz="2000" dirty="0">
                <a:latin typeface="Consolas"/>
                <a:cs typeface="Consolas"/>
              </a:rPr>
              <a:t>name</a:t>
            </a:r>
            <a:r>
              <a:rPr sz="2000" spc="-5" dirty="0"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=</a:t>
            </a:r>
          </a:p>
          <a:p>
            <a:pPr marL="90805" marR="2254885">
              <a:lnSpc>
                <a:spcPct val="119400"/>
              </a:lnSpc>
              <a:spcBef>
                <a:spcPts val="35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" </a:t>
            </a:r>
            <a:r>
              <a:rPr sz="2000" dirty="0">
                <a:latin typeface="Consolas"/>
                <a:cs typeface="Consolas"/>
              </a:rPr>
              <a:t>+ name)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"I'll remember</a:t>
            </a:r>
            <a:r>
              <a:rPr sz="2000" spc="-7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that"</a:t>
            </a:r>
            <a:r>
              <a:rPr sz="2000" spc="-5" dirty="0">
                <a:latin typeface="Consolas"/>
                <a:cs typeface="Consolas"/>
              </a:rPr>
              <a:t>)</a:t>
            </a:r>
            <a:endParaRPr sz="2000" dirty="0">
              <a:latin typeface="Consolas"/>
              <a:cs typeface="Consolas"/>
            </a:endParaRPr>
          </a:p>
          <a:p>
            <a:pPr marL="90805" marR="1137285">
              <a:lnSpc>
                <a:spcPts val="2900"/>
              </a:lnSpc>
              <a:spcBef>
                <a:spcPts val="150"/>
              </a:spcBef>
            </a:pPr>
            <a:r>
              <a:rPr sz="2000" dirty="0">
                <a:latin typeface="Consolas"/>
                <a:cs typeface="Consolas"/>
              </a:rPr>
              <a:t>file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File</a:t>
            </a:r>
            <a:r>
              <a:rPr sz="2000" dirty="0">
                <a:latin typeface="Consolas"/>
                <a:cs typeface="Consolas"/>
              </a:rPr>
              <a:t>.</a:t>
            </a: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"output.txt"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"a"</a:t>
            </a:r>
            <a:r>
              <a:rPr sz="2000" dirty="0">
                <a:latin typeface="Consolas"/>
                <a:cs typeface="Consolas"/>
              </a:rPr>
              <a:t>)  file.syswrite(name)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226021" y="2871066"/>
            <a:ext cx="558800" cy="230832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64"/>
              </a:lnSpc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gets</a:t>
            </a:r>
            <a:endParaRPr sz="2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/>
          <p:nvPr/>
        </p:nvSpPr>
        <p:spPr>
          <a:xfrm>
            <a:off x="3156682" y="2108200"/>
            <a:ext cx="5986145" cy="26162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#!/usr/bin/ruby</a:t>
            </a:r>
            <a:endParaRPr sz="2000" dirty="0">
              <a:latin typeface="Consolas"/>
              <a:cs typeface="Consolas"/>
            </a:endParaRPr>
          </a:p>
          <a:p>
            <a:pPr marL="90805" marR="857250">
              <a:lnSpc>
                <a:spcPct val="119500"/>
              </a:lnSpc>
              <a:spcBef>
                <a:spcPts val="3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there!</a:t>
            </a:r>
            <a:r>
              <a:rPr sz="2000" spc="-5" dirty="0">
                <a:solidFill>
                  <a:srgbClr val="FF0000"/>
                </a:solidFill>
                <a:latin typeface="Consolas"/>
                <a:cs typeface="Consolas"/>
              </a:rPr>
              <a:t>\n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what's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your name?</a:t>
            </a:r>
            <a:r>
              <a:rPr sz="2000" spc="-3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  </a:t>
            </a:r>
            <a:r>
              <a:rPr sz="2000" dirty="0">
                <a:latin typeface="Consolas"/>
                <a:cs typeface="Consolas"/>
              </a:rPr>
              <a:t>name =</a:t>
            </a:r>
            <a:r>
              <a:rPr sz="2000" spc="-1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gets</a:t>
            </a:r>
            <a:endParaRPr sz="2000" dirty="0">
              <a:latin typeface="Consolas"/>
              <a:cs typeface="Consolas"/>
            </a:endParaRPr>
          </a:p>
          <a:p>
            <a:pPr marL="90805" marR="2254885">
              <a:lnSpc>
                <a:spcPct val="119400"/>
              </a:lnSpc>
              <a:spcBef>
                <a:spcPts val="35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" </a:t>
            </a:r>
            <a:r>
              <a:rPr sz="2000" dirty="0">
                <a:latin typeface="Consolas"/>
                <a:cs typeface="Consolas"/>
              </a:rPr>
              <a:t>+ name)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"I'll remember</a:t>
            </a:r>
            <a:r>
              <a:rPr sz="2000" spc="-7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that"</a:t>
            </a:r>
            <a:r>
              <a:rPr sz="2000" spc="-5" dirty="0">
                <a:latin typeface="Consolas"/>
                <a:cs typeface="Consolas"/>
              </a:rPr>
              <a:t>)</a:t>
            </a:r>
            <a:endParaRPr sz="2000" dirty="0">
              <a:latin typeface="Consolas"/>
              <a:cs typeface="Consolas"/>
            </a:endParaRPr>
          </a:p>
          <a:p>
            <a:pPr marL="90805" marR="1137285">
              <a:lnSpc>
                <a:spcPts val="2900"/>
              </a:lnSpc>
              <a:spcBef>
                <a:spcPts val="150"/>
              </a:spcBef>
            </a:pPr>
            <a:r>
              <a:rPr sz="2000" dirty="0">
                <a:latin typeface="Consolas"/>
                <a:cs typeface="Consolas"/>
              </a:rPr>
              <a:t>file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File</a:t>
            </a:r>
            <a:r>
              <a:rPr sz="2000" dirty="0">
                <a:latin typeface="Consolas"/>
                <a:cs typeface="Consolas"/>
              </a:rPr>
              <a:t>.</a:t>
            </a: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"output.txt"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"a"</a:t>
            </a:r>
            <a:r>
              <a:rPr sz="2000" dirty="0">
                <a:latin typeface="Consolas"/>
                <a:cs typeface="Consolas"/>
              </a:rPr>
              <a:t>)  file.syswrite(name)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Dealing with files in ruby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3" y="4865900"/>
            <a:ext cx="8147684" cy="1000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5080" indent="-342900"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The File object represents </a:t>
            </a: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file that can be  read from or written</a:t>
            </a:r>
            <a:r>
              <a:rPr sz="3200" spc="-2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to</a:t>
            </a:r>
            <a:endParaRPr sz="3200" dirty="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114800" y="3940098"/>
            <a:ext cx="736600" cy="370100"/>
          </a:xfrm>
          <a:custGeom>
            <a:avLst/>
            <a:gdLst/>
            <a:ahLst/>
            <a:cxnLst/>
            <a:rect l="l" t="t" r="r" b="b"/>
            <a:pathLst>
              <a:path w="558800" h="254000">
                <a:moveTo>
                  <a:pt x="0" y="254000"/>
                </a:moveTo>
                <a:lnTo>
                  <a:pt x="558800" y="254000"/>
                </a:lnTo>
                <a:lnTo>
                  <a:pt x="558800" y="0"/>
                </a:lnTo>
                <a:lnTo>
                  <a:pt x="0" y="0"/>
                </a:lnTo>
                <a:lnTo>
                  <a:pt x="0" y="254000"/>
                </a:lnTo>
                <a:close/>
              </a:path>
            </a:pathLst>
          </a:custGeom>
          <a:solidFill>
            <a:srgbClr val="FFFF00">
              <a:alpha val="5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889500" y="3919402"/>
            <a:ext cx="520700" cy="347798"/>
          </a:xfrm>
          <a:custGeom>
            <a:avLst/>
            <a:gdLst/>
            <a:ahLst/>
            <a:cxnLst/>
            <a:rect l="l" t="t" r="r" b="b"/>
            <a:pathLst>
              <a:path w="419100" h="254000">
                <a:moveTo>
                  <a:pt x="0" y="254000"/>
                </a:moveTo>
                <a:lnTo>
                  <a:pt x="419100" y="254000"/>
                </a:lnTo>
                <a:lnTo>
                  <a:pt x="419100" y="0"/>
                </a:lnTo>
                <a:lnTo>
                  <a:pt x="0" y="0"/>
                </a:lnTo>
                <a:lnTo>
                  <a:pt x="0" y="254000"/>
                </a:lnTo>
                <a:close/>
              </a:path>
            </a:pathLst>
          </a:custGeom>
          <a:solidFill>
            <a:srgbClr val="FFFF00">
              <a:alpha val="5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889500" y="3937000"/>
            <a:ext cx="139700" cy="254000"/>
          </a:xfrm>
          <a:custGeom>
            <a:avLst/>
            <a:gdLst/>
            <a:ahLst/>
            <a:cxnLst/>
            <a:rect l="l" t="t" r="r" b="b"/>
            <a:pathLst>
              <a:path w="139700" h="254000">
                <a:moveTo>
                  <a:pt x="0" y="254000"/>
                </a:moveTo>
                <a:lnTo>
                  <a:pt x="139700" y="254000"/>
                </a:lnTo>
                <a:lnTo>
                  <a:pt x="139700" y="0"/>
                </a:lnTo>
                <a:lnTo>
                  <a:pt x="0" y="0"/>
                </a:lnTo>
                <a:lnTo>
                  <a:pt x="0" y="254000"/>
                </a:lnTo>
                <a:close/>
              </a:path>
            </a:pathLst>
          </a:custGeom>
          <a:solidFill>
            <a:srgbClr val="FFFF00">
              <a:alpha val="52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Dealing with files in ruby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3156682" y="2108200"/>
            <a:ext cx="5986145" cy="26162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#!/usr/bin/ruby</a:t>
            </a:r>
            <a:endParaRPr sz="2000" dirty="0">
              <a:latin typeface="Consolas"/>
              <a:cs typeface="Consolas"/>
            </a:endParaRPr>
          </a:p>
          <a:p>
            <a:pPr marL="90805" marR="857250">
              <a:lnSpc>
                <a:spcPct val="119500"/>
              </a:lnSpc>
              <a:spcBef>
                <a:spcPts val="3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there!</a:t>
            </a:r>
            <a:r>
              <a:rPr sz="2000" spc="-5" dirty="0">
                <a:solidFill>
                  <a:srgbClr val="FF0000"/>
                </a:solidFill>
                <a:latin typeface="Consolas"/>
                <a:cs typeface="Consolas"/>
              </a:rPr>
              <a:t>\n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what's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your name?</a:t>
            </a:r>
            <a:r>
              <a:rPr sz="2000" spc="-3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  </a:t>
            </a:r>
            <a:r>
              <a:rPr sz="2000" dirty="0">
                <a:latin typeface="Consolas"/>
                <a:cs typeface="Consolas"/>
              </a:rPr>
              <a:t>name =</a:t>
            </a:r>
            <a:r>
              <a:rPr sz="2000" spc="-1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gets</a:t>
            </a:r>
            <a:endParaRPr sz="2000" dirty="0">
              <a:latin typeface="Consolas"/>
              <a:cs typeface="Consolas"/>
            </a:endParaRPr>
          </a:p>
          <a:p>
            <a:pPr marL="90805" marR="2254885">
              <a:lnSpc>
                <a:spcPct val="119400"/>
              </a:lnSpc>
              <a:spcBef>
                <a:spcPts val="35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"Hi " </a:t>
            </a:r>
            <a:r>
              <a:rPr sz="2000" dirty="0">
                <a:latin typeface="Consolas"/>
                <a:cs typeface="Consolas"/>
              </a:rPr>
              <a:t>+ name)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"I'll remember</a:t>
            </a:r>
            <a:r>
              <a:rPr sz="2000" spc="-7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A31515"/>
                </a:solidFill>
                <a:latin typeface="Consolas"/>
                <a:cs typeface="Consolas"/>
              </a:rPr>
              <a:t>that"</a:t>
            </a:r>
            <a:r>
              <a:rPr sz="2000" spc="-5" dirty="0">
                <a:latin typeface="Consolas"/>
                <a:cs typeface="Consolas"/>
              </a:rPr>
              <a:t>)</a:t>
            </a:r>
            <a:endParaRPr sz="2000" dirty="0">
              <a:latin typeface="Consolas"/>
              <a:cs typeface="Consolas"/>
            </a:endParaRPr>
          </a:p>
          <a:p>
            <a:pPr marL="90805" marR="1137285">
              <a:lnSpc>
                <a:spcPts val="2900"/>
              </a:lnSpc>
              <a:spcBef>
                <a:spcPts val="150"/>
              </a:spcBef>
            </a:pPr>
            <a:r>
              <a:rPr sz="2000" dirty="0">
                <a:latin typeface="Consolas"/>
                <a:cs typeface="Consolas"/>
              </a:rPr>
              <a:t>file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File</a:t>
            </a:r>
            <a:r>
              <a:rPr sz="2000" dirty="0">
                <a:latin typeface="Consolas"/>
                <a:cs typeface="Consolas"/>
              </a:rPr>
              <a:t>.</a:t>
            </a: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"output.txt"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"a"</a:t>
            </a:r>
            <a:r>
              <a:rPr sz="2000" dirty="0">
                <a:latin typeface="Consolas"/>
                <a:cs typeface="Consolas"/>
              </a:rPr>
              <a:t>)  file.syswrite(name)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4" y="4865899"/>
            <a:ext cx="880300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The syswrite function writes data out to the</a:t>
            </a:r>
            <a:r>
              <a:rPr sz="3200" spc="-3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file.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962400" y="4380968"/>
            <a:ext cx="1219200" cy="232221"/>
          </a:xfrm>
          <a:custGeom>
            <a:avLst/>
            <a:gdLst/>
            <a:ahLst/>
            <a:cxnLst/>
            <a:rect l="l" t="t" r="r" b="b"/>
            <a:pathLst>
              <a:path w="1117600" h="254000">
                <a:moveTo>
                  <a:pt x="0" y="254000"/>
                </a:moveTo>
                <a:lnTo>
                  <a:pt x="1117600" y="254000"/>
                </a:lnTo>
                <a:lnTo>
                  <a:pt x="1117600" y="0"/>
                </a:lnTo>
                <a:lnTo>
                  <a:pt x="0" y="0"/>
                </a:lnTo>
                <a:lnTo>
                  <a:pt x="0" y="254000"/>
                </a:lnTo>
                <a:close/>
              </a:path>
            </a:pathLst>
          </a:custGeom>
          <a:solidFill>
            <a:srgbClr val="FFFF00">
              <a:alpha val="41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209679"/>
            <a:ext cx="11427527" cy="3821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Control structures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62000" y="2037344"/>
            <a:ext cx="8465185" cy="4467225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354965" marR="5080" indent="-342900">
              <a:lnSpc>
                <a:spcPts val="2930"/>
              </a:lnSpc>
              <a:spcBef>
                <a:spcPts val="455"/>
              </a:spcBef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cs typeface="Arial"/>
              </a:rPr>
              <a:t>Ruby supports many different control structures  including </a:t>
            </a:r>
            <a:r>
              <a:rPr sz="2700" spc="-5" dirty="0">
                <a:solidFill>
                  <a:srgbClr val="FF0000"/>
                </a:solidFill>
                <a:cs typeface="Arial"/>
              </a:rPr>
              <a:t>conditional statements</a:t>
            </a:r>
            <a:r>
              <a:rPr sz="2700" spc="-5" dirty="0">
                <a:cs typeface="Arial"/>
              </a:rPr>
              <a:t>, </a:t>
            </a:r>
            <a:r>
              <a:rPr sz="2700" spc="-5" dirty="0">
                <a:solidFill>
                  <a:srgbClr val="FF0000"/>
                </a:solidFill>
                <a:cs typeface="Arial"/>
              </a:rPr>
              <a:t>loops </a:t>
            </a:r>
            <a:r>
              <a:rPr sz="2700" spc="-5" dirty="0">
                <a:cs typeface="Arial"/>
              </a:rPr>
              <a:t>and </a:t>
            </a:r>
            <a:r>
              <a:rPr sz="2700" spc="-5" dirty="0">
                <a:solidFill>
                  <a:srgbClr val="FF0000"/>
                </a:solidFill>
                <a:cs typeface="Arial"/>
              </a:rPr>
              <a:t>functions</a:t>
            </a:r>
            <a:r>
              <a:rPr sz="2700" spc="-5" dirty="0">
                <a:cs typeface="Arial"/>
              </a:rPr>
              <a:t>.</a:t>
            </a:r>
            <a:endParaRPr sz="2700">
              <a:cs typeface="Arial"/>
            </a:endParaRPr>
          </a:p>
          <a:p>
            <a:pPr marL="354965" marR="175895" indent="-342900">
              <a:lnSpc>
                <a:spcPts val="2930"/>
              </a:lnSpc>
              <a:spcBef>
                <a:spcPts val="605"/>
              </a:spcBef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cs typeface="Arial"/>
              </a:rPr>
              <a:t>Unlike python which only has “</a:t>
            </a:r>
            <a:r>
              <a:rPr sz="2700" spc="-5" dirty="0">
                <a:solidFill>
                  <a:srgbClr val="0070C0"/>
                </a:solidFill>
                <a:cs typeface="Arial"/>
              </a:rPr>
              <a:t>for</a:t>
            </a:r>
            <a:r>
              <a:rPr sz="2700" spc="-5" dirty="0">
                <a:cs typeface="Arial"/>
              </a:rPr>
              <a:t>” and “</a:t>
            </a:r>
            <a:r>
              <a:rPr sz="2700" spc="-5" dirty="0">
                <a:solidFill>
                  <a:srgbClr val="0070C0"/>
                </a:solidFill>
                <a:cs typeface="Arial"/>
              </a:rPr>
              <a:t>while</a:t>
            </a:r>
            <a:r>
              <a:rPr sz="2700" spc="-5" dirty="0">
                <a:cs typeface="Arial"/>
              </a:rPr>
              <a:t>” loops,  ruby</a:t>
            </a:r>
            <a:r>
              <a:rPr sz="2700" spc="-10" dirty="0">
                <a:cs typeface="Arial"/>
              </a:rPr>
              <a:t> </a:t>
            </a:r>
            <a:r>
              <a:rPr sz="2700" spc="-5" dirty="0">
                <a:cs typeface="Arial"/>
              </a:rPr>
              <a:t>supports</a:t>
            </a:r>
            <a:endParaRPr sz="2700">
              <a:cs typeface="Arial"/>
            </a:endParaRPr>
          </a:p>
          <a:p>
            <a:pPr marL="755650" lvl="1" indent="-285750">
              <a:spcBef>
                <a:spcPts val="250"/>
              </a:spcBef>
              <a:buChar char="–"/>
              <a:tabLst>
                <a:tab pos="755650" algn="l"/>
              </a:tabLst>
            </a:pPr>
            <a:r>
              <a:rPr sz="2400" spc="-5" dirty="0">
                <a:solidFill>
                  <a:srgbClr val="0070C0"/>
                </a:solidFill>
                <a:cs typeface="Arial"/>
              </a:rPr>
              <a:t>While</a:t>
            </a:r>
            <a:endParaRPr sz="2400">
              <a:cs typeface="Arial"/>
            </a:endParaRPr>
          </a:p>
          <a:p>
            <a:pPr marL="755650" lvl="1" indent="-285750">
              <a:spcBef>
                <a:spcPts val="290"/>
              </a:spcBef>
              <a:buChar char="–"/>
              <a:tabLst>
                <a:tab pos="755650" algn="l"/>
              </a:tabLst>
            </a:pPr>
            <a:r>
              <a:rPr sz="2400" spc="-5" dirty="0">
                <a:solidFill>
                  <a:srgbClr val="0070C0"/>
                </a:solidFill>
                <a:cs typeface="Arial"/>
              </a:rPr>
              <a:t>Until</a:t>
            </a:r>
            <a:endParaRPr sz="2400">
              <a:cs typeface="Arial"/>
            </a:endParaRPr>
          </a:p>
          <a:p>
            <a:pPr marL="755650" lvl="1" indent="-285750">
              <a:spcBef>
                <a:spcPts val="285"/>
              </a:spcBef>
              <a:buChar char="–"/>
              <a:tabLst>
                <a:tab pos="755650" algn="l"/>
              </a:tabLst>
            </a:pPr>
            <a:r>
              <a:rPr sz="2400" spc="-5" dirty="0">
                <a:solidFill>
                  <a:srgbClr val="0070C0"/>
                </a:solidFill>
                <a:cs typeface="Arial"/>
              </a:rPr>
              <a:t>For</a:t>
            </a:r>
            <a:endParaRPr sz="2400">
              <a:cs typeface="Arial"/>
            </a:endParaRPr>
          </a:p>
          <a:p>
            <a:pPr marL="755650" lvl="1" indent="-285750">
              <a:spcBef>
                <a:spcPts val="285"/>
              </a:spcBef>
              <a:buChar char="–"/>
              <a:tabLst>
                <a:tab pos="755650" algn="l"/>
              </a:tabLst>
            </a:pPr>
            <a:r>
              <a:rPr sz="2400" dirty="0">
                <a:solidFill>
                  <a:srgbClr val="0070C0"/>
                </a:solidFill>
                <a:cs typeface="Arial"/>
              </a:rPr>
              <a:t>Do-while</a:t>
            </a:r>
            <a:endParaRPr sz="2400">
              <a:cs typeface="Arial"/>
            </a:endParaRPr>
          </a:p>
          <a:p>
            <a:pPr marL="755650" lvl="1" indent="-285750">
              <a:spcBef>
                <a:spcPts val="290"/>
              </a:spcBef>
              <a:buChar char="–"/>
              <a:tabLst>
                <a:tab pos="755650" algn="l"/>
              </a:tabLst>
            </a:pPr>
            <a:r>
              <a:rPr sz="2400" dirty="0">
                <a:solidFill>
                  <a:srgbClr val="0070C0"/>
                </a:solidFill>
                <a:cs typeface="Arial"/>
              </a:rPr>
              <a:t>Do-until</a:t>
            </a:r>
            <a:endParaRPr sz="2400">
              <a:cs typeface="Arial"/>
            </a:endParaRPr>
          </a:p>
          <a:p>
            <a:pPr marL="354965" marR="233045" indent="-342900">
              <a:lnSpc>
                <a:spcPts val="293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cs typeface="Arial"/>
              </a:rPr>
              <a:t>Many loops can also be implemented </a:t>
            </a:r>
            <a:r>
              <a:rPr sz="2700" dirty="0">
                <a:cs typeface="Arial"/>
              </a:rPr>
              <a:t>in a </a:t>
            </a:r>
            <a:r>
              <a:rPr sz="2700" spc="-5" dirty="0">
                <a:cs typeface="Arial"/>
              </a:rPr>
              <a:t>functional  style using code blocks or lambdas</a:t>
            </a:r>
            <a:endParaRPr sz="2700"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209679"/>
            <a:ext cx="11427527" cy="3821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Control structures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4" y="1936433"/>
            <a:ext cx="8419465" cy="14916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4965" marR="5080" indent="-342900" algn="just">
              <a:lnSpc>
                <a:spcPct val="100299"/>
              </a:lnSpc>
              <a:spcBef>
                <a:spcPts val="85"/>
              </a:spcBef>
              <a:buChar char="•"/>
              <a:tabLst>
                <a:tab pos="355600" algn="l"/>
              </a:tabLst>
            </a:pP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big part of the ruby philosophy </a:t>
            </a:r>
            <a:r>
              <a:rPr sz="3200" dirty="0">
                <a:latin typeface="Arial"/>
                <a:cs typeface="Arial"/>
              </a:rPr>
              <a:t>is </a:t>
            </a:r>
            <a:r>
              <a:rPr sz="3200" spc="-5" dirty="0">
                <a:latin typeface="Arial"/>
                <a:cs typeface="Arial"/>
              </a:rPr>
              <a:t>that there  are many different ways to achieve the same  result.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3861048"/>
            <a:ext cx="5986145" cy="1877695"/>
          </a:xfrm>
          <a:custGeom>
            <a:avLst/>
            <a:gdLst/>
            <a:ahLst/>
            <a:cxnLst/>
            <a:rect l="l" t="t" r="r" b="b"/>
            <a:pathLst>
              <a:path w="5986145" h="1877695">
                <a:moveTo>
                  <a:pt x="0" y="1877437"/>
                </a:moveTo>
                <a:lnTo>
                  <a:pt x="5986139" y="1877437"/>
                </a:lnTo>
                <a:lnTo>
                  <a:pt x="5986139" y="0"/>
                </a:lnTo>
                <a:lnTo>
                  <a:pt x="0" y="0"/>
                </a:lnTo>
                <a:lnTo>
                  <a:pt x="0" y="187743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156682" y="3861048"/>
            <a:ext cx="5986145" cy="1798569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#!/bin/ruby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r>
              <a:rPr sz="2000" dirty="0">
                <a:latin typeface="Consolas"/>
                <a:cs typeface="Consolas"/>
              </a:rPr>
              <a:t>items =</a:t>
            </a:r>
            <a:r>
              <a:rPr sz="2000" spc="-5" dirty="0">
                <a:latin typeface="Consolas"/>
                <a:cs typeface="Consolas"/>
              </a:rPr>
              <a:t> [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5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24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90</a:t>
            </a:r>
            <a:r>
              <a:rPr sz="2000" spc="-5" dirty="0">
                <a:latin typeface="Consolas"/>
                <a:cs typeface="Consolas"/>
              </a:rPr>
              <a:t>]</a:t>
            </a:r>
            <a:endParaRPr sz="2000">
              <a:latin typeface="Consolas"/>
              <a:cs typeface="Consolas"/>
            </a:endParaRPr>
          </a:p>
          <a:p>
            <a:pPr marL="649605" marR="3512820" indent="-558800">
              <a:lnSpc>
                <a:spcPts val="2900"/>
              </a:lnSpc>
              <a:spcBef>
                <a:spcPts val="145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for </a:t>
            </a:r>
            <a:r>
              <a:rPr sz="2000" dirty="0">
                <a:latin typeface="Consolas"/>
                <a:cs typeface="Consolas"/>
              </a:rPr>
              <a:t>item </a:t>
            </a: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in</a:t>
            </a:r>
            <a:r>
              <a:rPr sz="2000" spc="-105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items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spc="-20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item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290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end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19344" y="5878106"/>
            <a:ext cx="2461895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35"/>
              </a:lnSpc>
            </a:pPr>
            <a:r>
              <a:rPr sz="3200" spc="-5" dirty="0">
                <a:latin typeface="Arial"/>
                <a:cs typeface="Arial"/>
              </a:rPr>
              <a:t>Foreach</a:t>
            </a:r>
            <a:r>
              <a:rPr sz="3200" spc="-7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style</a:t>
            </a:r>
            <a:endParaRPr sz="3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117346"/>
            <a:ext cx="1142752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0963">
              <a:spcBef>
                <a:spcPts val="100"/>
              </a:spcBef>
            </a:pPr>
            <a:r>
              <a:rPr sz="3600" dirty="0"/>
              <a:t>Learning</a:t>
            </a:r>
            <a:r>
              <a:rPr sz="3600" spc="-80" dirty="0"/>
              <a:t> </a:t>
            </a:r>
            <a:r>
              <a:rPr sz="3600" dirty="0"/>
              <a:t>Objectives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872026" y="2836235"/>
            <a:ext cx="8347075" cy="2498090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spcBef>
                <a:spcPts val="770"/>
              </a:spcBef>
            </a:pPr>
            <a:r>
              <a:rPr sz="2800" spc="-5" dirty="0">
                <a:solidFill>
                  <a:srgbClr val="262626"/>
                </a:solidFill>
                <a:latin typeface="Arial"/>
                <a:cs typeface="Arial"/>
              </a:rPr>
              <a:t>After </a:t>
            </a: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finishing this module, you should be able</a:t>
            </a:r>
            <a:r>
              <a:rPr sz="2800" spc="-20" dirty="0">
                <a:solidFill>
                  <a:srgbClr val="262626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to:</a:t>
            </a:r>
            <a:endParaRPr sz="2800" dirty="0">
              <a:latin typeface="Arial"/>
              <a:cs typeface="Arial"/>
            </a:endParaRPr>
          </a:p>
          <a:p>
            <a:pPr marL="355600" marR="396240" indent="-342900">
              <a:lnSpc>
                <a:spcPts val="3329"/>
              </a:lnSpc>
              <a:spcBef>
                <a:spcPts val="810"/>
              </a:spcBef>
              <a:buClr>
                <a:srgbClr val="222268"/>
              </a:buClr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Understand that there are many different  programming languages that can aid in</a:t>
            </a:r>
            <a:r>
              <a:rPr sz="2800" spc="-15" dirty="0">
                <a:solidFill>
                  <a:srgbClr val="262626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scripting</a:t>
            </a:r>
            <a:endParaRPr sz="2800" dirty="0">
              <a:latin typeface="Arial"/>
              <a:cs typeface="Arial"/>
            </a:endParaRPr>
          </a:p>
          <a:p>
            <a:pPr marL="355600" indent="-342900">
              <a:spcBef>
                <a:spcPts val="570"/>
              </a:spcBef>
              <a:buClr>
                <a:srgbClr val="222268"/>
              </a:buClr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Identify Perl, Python and Ruby</a:t>
            </a:r>
            <a:r>
              <a:rPr sz="2800" spc="-35" dirty="0">
                <a:solidFill>
                  <a:srgbClr val="262626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scripts</a:t>
            </a:r>
            <a:endParaRPr sz="2800" dirty="0">
              <a:latin typeface="Arial"/>
              <a:cs typeface="Arial"/>
            </a:endParaRPr>
          </a:p>
          <a:p>
            <a:pPr marL="355600" indent="-342900">
              <a:spcBef>
                <a:spcPts val="675"/>
              </a:spcBef>
              <a:buClr>
                <a:srgbClr val="222268"/>
              </a:buClr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solidFill>
                  <a:srgbClr val="262626"/>
                </a:solidFill>
                <a:latin typeface="Arial"/>
                <a:cs typeface="Arial"/>
              </a:rPr>
              <a:t>Write </a:t>
            </a: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scripts in other languages for other</a:t>
            </a:r>
            <a:r>
              <a:rPr sz="2800" spc="-15" dirty="0">
                <a:solidFill>
                  <a:srgbClr val="262626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platforms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209679"/>
            <a:ext cx="11427527" cy="3821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Control structures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4" y="1936433"/>
            <a:ext cx="8419465" cy="14916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4965" marR="5080" indent="-342900" algn="just">
              <a:lnSpc>
                <a:spcPct val="100299"/>
              </a:lnSpc>
              <a:spcBef>
                <a:spcPts val="85"/>
              </a:spcBef>
              <a:buChar char="•"/>
              <a:tabLst>
                <a:tab pos="355600" algn="l"/>
              </a:tabLst>
            </a:pP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big part of the ruby philosophy </a:t>
            </a:r>
            <a:r>
              <a:rPr sz="3200" dirty="0">
                <a:latin typeface="Arial"/>
                <a:cs typeface="Arial"/>
              </a:rPr>
              <a:t>is </a:t>
            </a:r>
            <a:r>
              <a:rPr sz="3200" spc="-5" dirty="0">
                <a:latin typeface="Arial"/>
                <a:cs typeface="Arial"/>
              </a:rPr>
              <a:t>that there  are many different ways to achieve the same  result.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3933056"/>
            <a:ext cx="5986145" cy="1877695"/>
          </a:xfrm>
          <a:custGeom>
            <a:avLst/>
            <a:gdLst/>
            <a:ahLst/>
            <a:cxnLst/>
            <a:rect l="l" t="t" r="r" b="b"/>
            <a:pathLst>
              <a:path w="5986145" h="1877695">
                <a:moveTo>
                  <a:pt x="0" y="1877437"/>
                </a:moveTo>
                <a:lnTo>
                  <a:pt x="5986139" y="1877437"/>
                </a:lnTo>
                <a:lnTo>
                  <a:pt x="5986139" y="0"/>
                </a:lnTo>
                <a:lnTo>
                  <a:pt x="0" y="0"/>
                </a:lnTo>
                <a:lnTo>
                  <a:pt x="0" y="187743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156682" y="3933057"/>
            <a:ext cx="5986145" cy="1798569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#!/bin/ruby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r>
              <a:rPr sz="2000" dirty="0">
                <a:latin typeface="Consolas"/>
                <a:cs typeface="Consolas"/>
              </a:rPr>
              <a:t>items =</a:t>
            </a:r>
            <a:r>
              <a:rPr sz="2000" spc="-5" dirty="0">
                <a:latin typeface="Consolas"/>
                <a:cs typeface="Consolas"/>
              </a:rPr>
              <a:t> [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5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24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90</a:t>
            </a:r>
            <a:r>
              <a:rPr sz="2000" spc="-5" dirty="0">
                <a:latin typeface="Consolas"/>
                <a:cs typeface="Consolas"/>
              </a:rPr>
              <a:t>]</a:t>
            </a:r>
            <a:endParaRPr sz="2000">
              <a:latin typeface="Consolas"/>
              <a:cs typeface="Consolas"/>
            </a:endParaRPr>
          </a:p>
          <a:p>
            <a:pPr marL="649605" marR="2813685" indent="-558800">
              <a:lnSpc>
                <a:spcPts val="2900"/>
              </a:lnSpc>
              <a:spcBef>
                <a:spcPts val="145"/>
              </a:spcBef>
            </a:pPr>
            <a:r>
              <a:rPr sz="2000" dirty="0">
                <a:latin typeface="Consolas"/>
                <a:cs typeface="Consolas"/>
              </a:rPr>
              <a:t>items.each </a:t>
            </a: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do </a:t>
            </a:r>
            <a:r>
              <a:rPr sz="2000" dirty="0">
                <a:latin typeface="Consolas"/>
                <a:cs typeface="Consolas"/>
              </a:rPr>
              <a:t>| </a:t>
            </a: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item</a:t>
            </a:r>
            <a:r>
              <a:rPr sz="2000" spc="-100" dirty="0">
                <a:solidFill>
                  <a:srgbClr val="001080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|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spc="-10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item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290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end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166231" y="5878106"/>
            <a:ext cx="1967864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35"/>
              </a:lnSpc>
            </a:pPr>
            <a:r>
              <a:rPr sz="3200" spc="-5" dirty="0">
                <a:latin typeface="Arial"/>
                <a:cs typeface="Arial"/>
              </a:rPr>
              <a:t>Block</a:t>
            </a:r>
            <a:r>
              <a:rPr sz="3200" spc="-6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style</a:t>
            </a:r>
            <a:endParaRPr sz="3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209679"/>
            <a:ext cx="11427527" cy="3821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Control structures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4" y="1936433"/>
            <a:ext cx="8419465" cy="14916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4965" marR="5080" indent="-342900" algn="just">
              <a:lnSpc>
                <a:spcPct val="100299"/>
              </a:lnSpc>
              <a:spcBef>
                <a:spcPts val="85"/>
              </a:spcBef>
              <a:buChar char="•"/>
              <a:tabLst>
                <a:tab pos="355600" algn="l"/>
              </a:tabLst>
            </a:pP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big part of the ruby philosophy </a:t>
            </a:r>
            <a:r>
              <a:rPr sz="3200" dirty="0">
                <a:latin typeface="Arial"/>
                <a:cs typeface="Arial"/>
              </a:rPr>
              <a:t>is </a:t>
            </a:r>
            <a:r>
              <a:rPr sz="3200" spc="-5" dirty="0">
                <a:latin typeface="Arial"/>
                <a:cs typeface="Arial"/>
              </a:rPr>
              <a:t>that there  are many different ways to achieve the same  result.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3861048"/>
            <a:ext cx="5986145" cy="1877695"/>
          </a:xfrm>
          <a:custGeom>
            <a:avLst/>
            <a:gdLst/>
            <a:ahLst/>
            <a:cxnLst/>
            <a:rect l="l" t="t" r="r" b="b"/>
            <a:pathLst>
              <a:path w="5986145" h="1877695">
                <a:moveTo>
                  <a:pt x="0" y="1877437"/>
                </a:moveTo>
                <a:lnTo>
                  <a:pt x="5986139" y="1877437"/>
                </a:lnTo>
                <a:lnTo>
                  <a:pt x="5986139" y="0"/>
                </a:lnTo>
                <a:lnTo>
                  <a:pt x="0" y="0"/>
                </a:lnTo>
                <a:lnTo>
                  <a:pt x="0" y="187743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156682" y="3861048"/>
            <a:ext cx="5986145" cy="1798569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#!/bin/ruby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r>
              <a:rPr sz="2000" dirty="0">
                <a:latin typeface="Consolas"/>
                <a:cs typeface="Consolas"/>
              </a:rPr>
              <a:t>items =</a:t>
            </a:r>
            <a:r>
              <a:rPr sz="2000" spc="-5" dirty="0">
                <a:latin typeface="Consolas"/>
                <a:cs typeface="Consolas"/>
              </a:rPr>
              <a:t> [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5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24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90</a:t>
            </a:r>
            <a:r>
              <a:rPr sz="2000" spc="-5" dirty="0">
                <a:latin typeface="Consolas"/>
                <a:cs typeface="Consolas"/>
              </a:rPr>
              <a:t>]</a:t>
            </a:r>
            <a:endParaRPr sz="2000">
              <a:latin typeface="Consolas"/>
              <a:cs typeface="Consolas"/>
            </a:endParaRPr>
          </a:p>
          <a:p>
            <a:pPr marL="649605" marR="1137285" indent="-558800">
              <a:lnSpc>
                <a:spcPts val="2900"/>
              </a:lnSpc>
              <a:spcBef>
                <a:spcPts val="145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for </a:t>
            </a:r>
            <a:r>
              <a:rPr sz="2000" dirty="0">
                <a:latin typeface="Consolas"/>
                <a:cs typeface="Consolas"/>
              </a:rPr>
              <a:t>i </a:t>
            </a: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in </a:t>
            </a:r>
            <a:r>
              <a:rPr sz="2000" dirty="0">
                <a:solidFill>
                  <a:srgbClr val="09885A"/>
                </a:solidFill>
                <a:latin typeface="Consolas"/>
                <a:cs typeface="Consolas"/>
              </a:rPr>
              <a:t>0</a:t>
            </a:r>
            <a:r>
              <a:rPr sz="2000" dirty="0">
                <a:latin typeface="Consolas"/>
                <a:cs typeface="Consolas"/>
              </a:rPr>
              <a:t>.step(items.length-</a:t>
            </a:r>
            <a:r>
              <a:rPr sz="2000" dirty="0">
                <a:solidFill>
                  <a:srgbClr val="09885A"/>
                </a:solidFill>
                <a:latin typeface="Consolas"/>
                <a:cs typeface="Consolas"/>
              </a:rPr>
              <a:t>1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0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09885A"/>
                </a:solidFill>
                <a:latin typeface="Consolas"/>
                <a:cs typeface="Consolas"/>
              </a:rPr>
              <a:t>1</a:t>
            </a:r>
            <a:r>
              <a:rPr sz="2000" dirty="0">
                <a:latin typeface="Consolas"/>
                <a:cs typeface="Consolas"/>
              </a:rPr>
              <a:t>) 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spc="-10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items[i]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290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end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516243" y="5878106"/>
            <a:ext cx="1267460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35"/>
              </a:lnSpc>
            </a:pPr>
            <a:r>
              <a:rPr sz="3200" dirty="0">
                <a:latin typeface="Arial"/>
                <a:cs typeface="Arial"/>
              </a:rPr>
              <a:t>C</a:t>
            </a:r>
            <a:r>
              <a:rPr sz="3200" spc="-7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style</a:t>
            </a:r>
            <a:endParaRPr sz="3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209679"/>
            <a:ext cx="11427527" cy="3821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Control structures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4" y="1936433"/>
            <a:ext cx="8419465" cy="14916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4965" marR="5080" indent="-342900" algn="just">
              <a:lnSpc>
                <a:spcPct val="100299"/>
              </a:lnSpc>
              <a:spcBef>
                <a:spcPts val="85"/>
              </a:spcBef>
              <a:buChar char="•"/>
              <a:tabLst>
                <a:tab pos="355600" algn="l"/>
              </a:tabLst>
            </a:pP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big part of the ruby philosophy </a:t>
            </a:r>
            <a:r>
              <a:rPr sz="3200" dirty="0">
                <a:latin typeface="Arial"/>
                <a:cs typeface="Arial"/>
              </a:rPr>
              <a:t>is </a:t>
            </a:r>
            <a:r>
              <a:rPr sz="3200" spc="-5" dirty="0">
                <a:latin typeface="Arial"/>
                <a:cs typeface="Arial"/>
              </a:rPr>
              <a:t>that there  are many different ways to achieve the same  result.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3933056"/>
            <a:ext cx="5986145" cy="1139190"/>
          </a:xfrm>
          <a:custGeom>
            <a:avLst/>
            <a:gdLst/>
            <a:ahLst/>
            <a:cxnLst/>
            <a:rect l="l" t="t" r="r" b="b"/>
            <a:pathLst>
              <a:path w="5986145" h="1139189">
                <a:moveTo>
                  <a:pt x="0" y="1138772"/>
                </a:moveTo>
                <a:lnTo>
                  <a:pt x="5986139" y="1138772"/>
                </a:lnTo>
                <a:lnTo>
                  <a:pt x="5986139" y="0"/>
                </a:lnTo>
                <a:lnTo>
                  <a:pt x="0" y="0"/>
                </a:lnTo>
                <a:lnTo>
                  <a:pt x="0" y="113877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156682" y="3933056"/>
            <a:ext cx="5986145" cy="10676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#!/bin/ruby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r>
              <a:rPr sz="2000" dirty="0">
                <a:latin typeface="Consolas"/>
                <a:cs typeface="Consolas"/>
              </a:rPr>
              <a:t>items =</a:t>
            </a:r>
            <a:r>
              <a:rPr sz="2000" spc="-5" dirty="0">
                <a:latin typeface="Consolas"/>
                <a:cs typeface="Consolas"/>
              </a:rPr>
              <a:t> [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5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24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90</a:t>
            </a:r>
            <a:r>
              <a:rPr sz="2000" spc="-5" dirty="0">
                <a:latin typeface="Consolas"/>
                <a:cs typeface="Consolas"/>
              </a:rPr>
              <a:t>]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465"/>
              </a:spcBef>
            </a:pPr>
            <a:r>
              <a:rPr sz="2000" dirty="0">
                <a:latin typeface="Consolas"/>
                <a:cs typeface="Consolas"/>
              </a:rPr>
              <a:t>items.each { |</a:t>
            </a: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item</a:t>
            </a:r>
            <a:r>
              <a:rPr sz="2000" dirty="0">
                <a:latin typeface="Consolas"/>
                <a:cs typeface="Consolas"/>
              </a:rPr>
              <a:t>|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 </a:t>
            </a:r>
            <a:r>
              <a:rPr sz="2000" dirty="0">
                <a:latin typeface="Consolas"/>
                <a:cs typeface="Consolas"/>
              </a:rPr>
              <a:t>item</a:t>
            </a:r>
            <a:r>
              <a:rPr sz="2000" spc="-35" dirty="0"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}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624894" y="5878106"/>
            <a:ext cx="3050540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35"/>
              </a:lnSpc>
            </a:pPr>
            <a:r>
              <a:rPr sz="3200" spc="-5" dirty="0">
                <a:latin typeface="Arial"/>
                <a:cs typeface="Arial"/>
              </a:rPr>
              <a:t>Short Block</a:t>
            </a:r>
            <a:r>
              <a:rPr sz="3200" spc="-5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style</a:t>
            </a:r>
            <a:endParaRPr sz="3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209679"/>
            <a:ext cx="11427527" cy="3821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Control structures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4" y="1936433"/>
            <a:ext cx="8419465" cy="14916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4965" marR="5080" indent="-342900" algn="just">
              <a:lnSpc>
                <a:spcPct val="100299"/>
              </a:lnSpc>
              <a:spcBef>
                <a:spcPts val="85"/>
              </a:spcBef>
              <a:buChar char="•"/>
              <a:tabLst>
                <a:tab pos="355600" algn="l"/>
              </a:tabLst>
            </a:pP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big part of the ruby philosophy </a:t>
            </a:r>
            <a:r>
              <a:rPr sz="3200" dirty="0">
                <a:latin typeface="Arial"/>
                <a:cs typeface="Arial"/>
              </a:rPr>
              <a:t>is </a:t>
            </a:r>
            <a:r>
              <a:rPr sz="3200" spc="-5" dirty="0">
                <a:latin typeface="Arial"/>
                <a:cs typeface="Arial"/>
              </a:rPr>
              <a:t>that there  are many different ways to achieve the same  result.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3933056"/>
            <a:ext cx="5986145" cy="1139190"/>
          </a:xfrm>
          <a:custGeom>
            <a:avLst/>
            <a:gdLst/>
            <a:ahLst/>
            <a:cxnLst/>
            <a:rect l="l" t="t" r="r" b="b"/>
            <a:pathLst>
              <a:path w="5986145" h="1139189">
                <a:moveTo>
                  <a:pt x="0" y="1138772"/>
                </a:moveTo>
                <a:lnTo>
                  <a:pt x="5986139" y="1138772"/>
                </a:lnTo>
                <a:lnTo>
                  <a:pt x="5986139" y="0"/>
                </a:lnTo>
                <a:lnTo>
                  <a:pt x="0" y="0"/>
                </a:lnTo>
                <a:lnTo>
                  <a:pt x="0" y="113877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156682" y="3933056"/>
            <a:ext cx="5986145" cy="10676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#!/bin/ruby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r>
              <a:rPr sz="2000" dirty="0">
                <a:latin typeface="Consolas"/>
                <a:cs typeface="Consolas"/>
              </a:rPr>
              <a:t>items =</a:t>
            </a:r>
            <a:r>
              <a:rPr sz="2000" spc="-5" dirty="0">
                <a:latin typeface="Consolas"/>
                <a:cs typeface="Consolas"/>
              </a:rPr>
              <a:t> [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5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24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90</a:t>
            </a:r>
            <a:r>
              <a:rPr sz="2000" spc="-5" dirty="0">
                <a:latin typeface="Consolas"/>
                <a:cs typeface="Consolas"/>
              </a:rPr>
              <a:t>]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465"/>
              </a:spcBef>
            </a:pPr>
            <a:r>
              <a:rPr sz="2000" dirty="0">
                <a:latin typeface="Consolas"/>
                <a:cs typeface="Consolas"/>
              </a:rPr>
              <a:t>items.each &amp;(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-&gt; </a:t>
            </a:r>
            <a:r>
              <a:rPr sz="2000" dirty="0">
                <a:latin typeface="Consolas"/>
                <a:cs typeface="Consolas"/>
              </a:rPr>
              <a:t>(item) </a:t>
            </a:r>
            <a:r>
              <a:rPr sz="2000" spc="-5" dirty="0">
                <a:latin typeface="Consolas"/>
                <a:cs typeface="Consolas"/>
              </a:rPr>
              <a:t>{</a:t>
            </a:r>
            <a:r>
              <a:rPr sz="2000" spc="-5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spc="-40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item})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38268" y="5638800"/>
            <a:ext cx="4423410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35"/>
              </a:lnSpc>
            </a:pPr>
            <a:r>
              <a:rPr sz="3200" spc="-5" dirty="0">
                <a:latin typeface="Arial"/>
                <a:cs typeface="Arial"/>
              </a:rPr>
              <a:t>Functional Lambda</a:t>
            </a:r>
            <a:r>
              <a:rPr sz="3200" spc="-6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style</a:t>
            </a:r>
            <a:endParaRPr sz="3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82241" y="1209679"/>
            <a:ext cx="11427527" cy="3821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Control structures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10244" y="1936433"/>
            <a:ext cx="8419465" cy="14916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54965" marR="5080" indent="-342900" algn="just">
              <a:lnSpc>
                <a:spcPct val="100299"/>
              </a:lnSpc>
              <a:spcBef>
                <a:spcPts val="85"/>
              </a:spcBef>
              <a:buChar char="•"/>
              <a:tabLst>
                <a:tab pos="355600" algn="l"/>
              </a:tabLst>
            </a:pPr>
            <a:r>
              <a:rPr sz="3200" dirty="0">
                <a:latin typeface="Arial"/>
                <a:cs typeface="Arial"/>
              </a:rPr>
              <a:t>A </a:t>
            </a:r>
            <a:r>
              <a:rPr sz="3200" spc="-5" dirty="0">
                <a:latin typeface="Arial"/>
                <a:cs typeface="Arial"/>
              </a:rPr>
              <a:t>big part of the ruby philosophy </a:t>
            </a:r>
            <a:r>
              <a:rPr sz="3200" dirty="0">
                <a:latin typeface="Arial"/>
                <a:cs typeface="Arial"/>
              </a:rPr>
              <a:t>is </a:t>
            </a:r>
            <a:r>
              <a:rPr sz="3200" spc="-5" dirty="0">
                <a:latin typeface="Arial"/>
                <a:cs typeface="Arial"/>
              </a:rPr>
              <a:t>that there  are many different ways to achieve the same  result.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56682" y="3933056"/>
            <a:ext cx="5986145" cy="1139190"/>
          </a:xfrm>
          <a:custGeom>
            <a:avLst/>
            <a:gdLst/>
            <a:ahLst/>
            <a:cxnLst/>
            <a:rect l="l" t="t" r="r" b="b"/>
            <a:pathLst>
              <a:path w="5986145" h="1139189">
                <a:moveTo>
                  <a:pt x="0" y="1138772"/>
                </a:moveTo>
                <a:lnTo>
                  <a:pt x="5986139" y="1138772"/>
                </a:lnTo>
                <a:lnTo>
                  <a:pt x="5986139" y="0"/>
                </a:lnTo>
                <a:lnTo>
                  <a:pt x="0" y="0"/>
                </a:lnTo>
                <a:lnTo>
                  <a:pt x="0" y="113877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156682" y="3933056"/>
            <a:ext cx="5986145" cy="106760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#!/bin/ruby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r>
              <a:rPr sz="2000" dirty="0">
                <a:latin typeface="Consolas"/>
                <a:cs typeface="Consolas"/>
              </a:rPr>
              <a:t>items =</a:t>
            </a:r>
            <a:r>
              <a:rPr sz="2000" spc="-5" dirty="0">
                <a:latin typeface="Consolas"/>
                <a:cs typeface="Consolas"/>
              </a:rPr>
              <a:t> [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5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12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24</a:t>
            </a:r>
            <a:r>
              <a:rPr sz="2000" spc="-5" dirty="0">
                <a:latin typeface="Consolas"/>
                <a:cs typeface="Consolas"/>
              </a:rPr>
              <a:t>,</a:t>
            </a:r>
            <a:r>
              <a:rPr sz="2000" spc="-5" dirty="0">
                <a:solidFill>
                  <a:srgbClr val="09885A"/>
                </a:solidFill>
                <a:latin typeface="Consolas"/>
                <a:cs typeface="Consolas"/>
              </a:rPr>
              <a:t>90</a:t>
            </a:r>
            <a:r>
              <a:rPr sz="2000" spc="-5" dirty="0">
                <a:latin typeface="Consolas"/>
                <a:cs typeface="Consolas"/>
              </a:rPr>
              <a:t>]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465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</a:t>
            </a:r>
            <a:r>
              <a:rPr sz="2000" spc="-5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items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885245" y="5638800"/>
            <a:ext cx="2529205" cy="479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35"/>
              </a:lnSpc>
            </a:pPr>
            <a:r>
              <a:rPr sz="3200" spc="-5" dirty="0">
                <a:latin typeface="Arial"/>
                <a:cs typeface="Arial"/>
              </a:rPr>
              <a:t>Just use</a:t>
            </a:r>
            <a:r>
              <a:rPr sz="3200" spc="-7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puts!</a:t>
            </a:r>
            <a:endParaRPr sz="3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xfrm>
            <a:off x="382241" y="1209679"/>
            <a:ext cx="11427527" cy="3821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Control structures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body" idx="4294967295"/>
          </p:nvPr>
        </p:nvSpPr>
        <p:spPr>
          <a:xfrm>
            <a:off x="1710690" y="2231980"/>
            <a:ext cx="865251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5080" indent="-342900"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/>
              <a:t>Ruby lets programmers use many different  styles to make </a:t>
            </a:r>
            <a:r>
              <a:rPr sz="2400" dirty="0"/>
              <a:t>it </a:t>
            </a:r>
            <a:r>
              <a:rPr sz="2400" spc="-5" dirty="0"/>
              <a:t>easy to use by anyone  whether they come from </a:t>
            </a:r>
            <a:r>
              <a:rPr sz="2400" spc="-5" dirty="0">
                <a:solidFill>
                  <a:srgbClr val="FF0000"/>
                </a:solidFill>
              </a:rPr>
              <a:t>procedural</a:t>
            </a:r>
            <a:r>
              <a:rPr sz="2400" spc="-5" dirty="0"/>
              <a:t>, </a:t>
            </a:r>
            <a:r>
              <a:rPr sz="2400" spc="-5" dirty="0">
                <a:solidFill>
                  <a:srgbClr val="FF0000"/>
                </a:solidFill>
              </a:rPr>
              <a:t>object-oriented</a:t>
            </a:r>
            <a:r>
              <a:rPr sz="2400" spc="-5" dirty="0"/>
              <a:t>, or </a:t>
            </a:r>
            <a:r>
              <a:rPr sz="2400" spc="-5" dirty="0">
                <a:solidFill>
                  <a:srgbClr val="FF0000"/>
                </a:solidFill>
              </a:rPr>
              <a:t>functional </a:t>
            </a:r>
            <a:r>
              <a:rPr sz="2400" spc="-10" dirty="0"/>
              <a:t>programming  </a:t>
            </a:r>
            <a:r>
              <a:rPr sz="2400" spc="-5" dirty="0"/>
              <a:t>backgrounds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5742463" y="3810000"/>
            <a:ext cx="707390" cy="224726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0805">
              <a:spcBef>
                <a:spcPts val="125"/>
              </a:spcBef>
            </a:pPr>
            <a:r>
              <a:rPr sz="2000" dirty="0">
                <a:latin typeface="Consolas"/>
                <a:cs typeface="Consolas"/>
              </a:rPr>
              <a:t>1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r>
              <a:rPr sz="2000" dirty="0">
                <a:latin typeface="Consolas"/>
                <a:cs typeface="Consolas"/>
              </a:rPr>
              <a:t>2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465"/>
              </a:spcBef>
            </a:pPr>
            <a:r>
              <a:rPr sz="2000" dirty="0">
                <a:latin typeface="Consolas"/>
                <a:cs typeface="Consolas"/>
              </a:rPr>
              <a:t>5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500"/>
              </a:spcBef>
            </a:pPr>
            <a:r>
              <a:rPr sz="2000" dirty="0">
                <a:latin typeface="Consolas"/>
                <a:cs typeface="Consolas"/>
              </a:rPr>
              <a:t>12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470"/>
              </a:spcBef>
            </a:pPr>
            <a:r>
              <a:rPr sz="2000" dirty="0">
                <a:latin typeface="Consolas"/>
                <a:cs typeface="Consolas"/>
              </a:rPr>
              <a:t>24</a:t>
            </a:r>
            <a:endParaRPr sz="2000">
              <a:latin typeface="Consolas"/>
              <a:cs typeface="Consolas"/>
            </a:endParaRPr>
          </a:p>
          <a:p>
            <a:pPr marL="90805">
              <a:spcBef>
                <a:spcPts val="465"/>
              </a:spcBef>
            </a:pPr>
            <a:r>
              <a:rPr sz="2000" dirty="0">
                <a:latin typeface="Consolas"/>
                <a:cs typeface="Consolas"/>
              </a:rPr>
              <a:t>90</a:t>
            </a:r>
            <a:endParaRPr sz="20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Different syntax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382241" y="2249865"/>
            <a:ext cx="8348157" cy="416780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000" spc="-5" dirty="0">
                <a:cs typeface="Arial"/>
              </a:rPr>
              <a:t>This can be </a:t>
            </a:r>
            <a:r>
              <a:rPr sz="3000" dirty="0">
                <a:cs typeface="Arial"/>
              </a:rPr>
              <a:t>a </a:t>
            </a:r>
            <a:r>
              <a:rPr sz="3000" spc="-10" dirty="0">
                <a:cs typeface="Arial"/>
              </a:rPr>
              <a:t>double </a:t>
            </a:r>
            <a:r>
              <a:rPr sz="3000" spc="-10">
                <a:cs typeface="Arial"/>
              </a:rPr>
              <a:t>edged </a:t>
            </a:r>
            <a:r>
              <a:rPr sz="3000" spc="-5">
                <a:cs typeface="Arial"/>
              </a:rPr>
              <a:t>sword</a:t>
            </a:r>
            <a:endParaRPr sz="3100">
              <a:cs typeface="Arial"/>
            </a:endParaRPr>
          </a:p>
          <a:p>
            <a:pPr marL="35560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3000" spc="-5" dirty="0">
                <a:cs typeface="Arial"/>
              </a:rPr>
              <a:t>It’s easy </a:t>
            </a:r>
            <a:r>
              <a:rPr sz="3000" dirty="0">
                <a:cs typeface="Arial"/>
              </a:rPr>
              <a:t>to </a:t>
            </a:r>
            <a:r>
              <a:rPr sz="3000" spc="-5" dirty="0">
                <a:cs typeface="Arial"/>
              </a:rPr>
              <a:t>write difficult </a:t>
            </a:r>
            <a:r>
              <a:rPr sz="3000" dirty="0">
                <a:cs typeface="Arial"/>
              </a:rPr>
              <a:t>to </a:t>
            </a:r>
            <a:r>
              <a:rPr sz="3000" spc="-10" dirty="0">
                <a:cs typeface="Arial"/>
              </a:rPr>
              <a:t>understand </a:t>
            </a:r>
            <a:r>
              <a:rPr sz="3000" spc="-10">
                <a:solidFill>
                  <a:srgbClr val="FF0000"/>
                </a:solidFill>
                <a:cs typeface="Arial"/>
              </a:rPr>
              <a:t>Ruby</a:t>
            </a:r>
            <a:r>
              <a:rPr sz="3000" spc="15">
                <a:solidFill>
                  <a:srgbClr val="FF0000"/>
                </a:solidFill>
                <a:cs typeface="Arial"/>
              </a:rPr>
              <a:t> </a:t>
            </a:r>
            <a:r>
              <a:rPr sz="3000" spc="-5">
                <a:cs typeface="Arial"/>
              </a:rPr>
              <a:t>code</a:t>
            </a:r>
            <a:endParaRPr sz="3750">
              <a:cs typeface="Arial"/>
            </a:endParaRPr>
          </a:p>
          <a:p>
            <a:pPr marL="354965" marR="601345" indent="-342900" algn="just">
              <a:spcAft>
                <a:spcPts val="1200"/>
              </a:spcAft>
              <a:buChar char="•"/>
              <a:tabLst>
                <a:tab pos="355600" algn="l"/>
              </a:tabLst>
            </a:pPr>
            <a:r>
              <a:rPr sz="3000" dirty="0">
                <a:cs typeface="Arial"/>
              </a:rPr>
              <a:t>With so </a:t>
            </a:r>
            <a:r>
              <a:rPr sz="3000" spc="-5" dirty="0">
                <a:cs typeface="Arial"/>
              </a:rPr>
              <a:t>much flexibility in </a:t>
            </a:r>
            <a:r>
              <a:rPr sz="3000" spc="-10" dirty="0">
                <a:cs typeface="Arial"/>
              </a:rPr>
              <a:t>programming, </a:t>
            </a:r>
            <a:r>
              <a:rPr sz="3000" spc="-10" dirty="0">
                <a:solidFill>
                  <a:srgbClr val="FF0000"/>
                </a:solidFill>
                <a:cs typeface="Arial"/>
              </a:rPr>
              <a:t>Ruby </a:t>
            </a:r>
            <a:r>
              <a:rPr sz="3000" spc="-10" dirty="0">
                <a:cs typeface="Arial"/>
              </a:rPr>
              <a:t> </a:t>
            </a:r>
            <a:r>
              <a:rPr sz="3000" spc="-5" dirty="0">
                <a:cs typeface="Arial"/>
              </a:rPr>
              <a:t>code written by </a:t>
            </a:r>
            <a:r>
              <a:rPr sz="3000" spc="-10" dirty="0">
                <a:cs typeface="Arial"/>
              </a:rPr>
              <a:t>beginners </a:t>
            </a:r>
            <a:r>
              <a:rPr sz="3000" spc="-5" dirty="0">
                <a:cs typeface="Arial"/>
              </a:rPr>
              <a:t>can quickly become  complex </a:t>
            </a:r>
            <a:r>
              <a:rPr sz="3000" spc="-10" dirty="0">
                <a:cs typeface="Arial"/>
              </a:rPr>
              <a:t>and </a:t>
            </a:r>
            <a:r>
              <a:rPr sz="3000" spc="-5" dirty="0">
                <a:cs typeface="Arial"/>
              </a:rPr>
              <a:t>confusing </a:t>
            </a:r>
            <a:r>
              <a:rPr sz="3000" spc="-10">
                <a:cs typeface="Arial"/>
              </a:rPr>
              <a:t>spaghetti</a:t>
            </a:r>
            <a:r>
              <a:rPr sz="3000" spc="-5">
                <a:cs typeface="Arial"/>
              </a:rPr>
              <a:t> code</a:t>
            </a:r>
            <a:endParaRPr lang="en-AU" sz="3000" spc="-5">
              <a:cs typeface="Arial"/>
            </a:endParaRPr>
          </a:p>
          <a:p>
            <a:pPr marL="354965" marR="601345" indent="-342900" algn="just">
              <a:spcAft>
                <a:spcPts val="1200"/>
              </a:spcAft>
              <a:buFontTx/>
              <a:buChar char="•"/>
              <a:tabLst>
                <a:tab pos="355600" algn="l"/>
              </a:tabLst>
            </a:pPr>
            <a:r>
              <a:rPr lang="en-US" sz="3000" spc="-10">
                <a:cs typeface="Arial"/>
              </a:rPr>
              <a:t>Although </a:t>
            </a:r>
            <a:r>
              <a:rPr lang="en-US" sz="3000" spc="-10">
                <a:solidFill>
                  <a:srgbClr val="FF0000"/>
                </a:solidFill>
                <a:cs typeface="Arial"/>
              </a:rPr>
              <a:t>Ruby </a:t>
            </a:r>
            <a:r>
              <a:rPr lang="en-US" sz="3000" spc="-5">
                <a:cs typeface="Arial"/>
              </a:rPr>
              <a:t>is very </a:t>
            </a:r>
            <a:r>
              <a:rPr lang="en-US" sz="3000" spc="-10">
                <a:cs typeface="Arial"/>
              </a:rPr>
              <a:t>powerful, </a:t>
            </a:r>
            <a:r>
              <a:rPr lang="en-US" sz="3000" spc="-5">
                <a:cs typeface="Arial"/>
              </a:rPr>
              <a:t>it is also  </a:t>
            </a:r>
            <a:r>
              <a:rPr lang="en-US" sz="3000" spc="-10">
                <a:cs typeface="Arial"/>
              </a:rPr>
              <a:t>considered </a:t>
            </a:r>
            <a:r>
              <a:rPr lang="en-US" sz="3000">
                <a:cs typeface="Arial"/>
              </a:rPr>
              <a:t>a </a:t>
            </a:r>
            <a:r>
              <a:rPr lang="en-US" sz="3000" spc="-10">
                <a:cs typeface="Arial"/>
              </a:rPr>
              <a:t>somewhat dangerous language  because </a:t>
            </a:r>
            <a:r>
              <a:rPr lang="en-US" sz="3000" spc="-5">
                <a:cs typeface="Arial"/>
              </a:rPr>
              <a:t>of</a:t>
            </a:r>
            <a:r>
              <a:rPr lang="en-US" sz="3000" spc="5">
                <a:cs typeface="Arial"/>
              </a:rPr>
              <a:t> </a:t>
            </a:r>
            <a:r>
              <a:rPr lang="en-US" sz="3000" spc="-5">
                <a:cs typeface="Arial"/>
              </a:rPr>
              <a:t>this</a:t>
            </a:r>
            <a:endParaRPr lang="en-US" sz="3000">
              <a:cs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Objects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09600" y="2300185"/>
            <a:ext cx="8689975" cy="35484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560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  <a:defRPr sz="3000" spc="-5">
                <a:cs typeface="Arial"/>
              </a:defRPr>
            </a:lvl1pPr>
          </a:lstStyle>
          <a:p>
            <a:r>
              <a:rPr dirty="0"/>
              <a:t>Both Ruby and Python support object-oriented  programming</a:t>
            </a:r>
            <a:endParaRPr/>
          </a:p>
          <a:p>
            <a:r>
              <a:rPr dirty="0"/>
              <a:t>An object can be thought of as a collection of  data combined with a series of functions that  can work on that data</a:t>
            </a:r>
            <a:endParaRPr/>
          </a:p>
          <a:p>
            <a:r>
              <a:rPr dirty="0"/>
              <a:t>All variables in ruby are treated like objects  which allows for some very complex and  powerful scripts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Objects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102931" y="2060848"/>
            <a:ext cx="5986145" cy="4401820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1440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#!/usr/bin/ruby</a:t>
            </a:r>
            <a:endParaRPr sz="2000">
              <a:latin typeface="Consolas"/>
              <a:cs typeface="Consolas"/>
            </a:endParaRPr>
          </a:p>
          <a:p>
            <a:pPr>
              <a:spcBef>
                <a:spcPts val="30"/>
              </a:spcBef>
            </a:pPr>
            <a:endParaRPr sz="2050">
              <a:latin typeface="Consolas"/>
              <a:cs typeface="Consolas"/>
            </a:endParaRPr>
          </a:p>
          <a:p>
            <a:pPr marL="91440" marR="1974214">
              <a:lnSpc>
                <a:spcPct val="119500"/>
              </a:lnSpc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#this defines what a duck</a:t>
            </a:r>
            <a:r>
              <a:rPr sz="2000" spc="-1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is  </a:t>
            </a: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class</a:t>
            </a:r>
            <a:r>
              <a:rPr sz="2000" spc="-10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Duck</a:t>
            </a:r>
            <a:endParaRPr sz="2000">
              <a:latin typeface="Consolas"/>
              <a:cs typeface="Consolas"/>
            </a:endParaRPr>
          </a:p>
          <a:p>
            <a:pPr marL="1209040" marR="1416685" indent="-558800">
              <a:lnSpc>
                <a:spcPct val="119400"/>
              </a:lnSpc>
              <a:spcBef>
                <a:spcPts val="35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def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initialize </a:t>
            </a:r>
            <a:r>
              <a:rPr sz="2000" dirty="0">
                <a:latin typeface="Consolas"/>
                <a:cs typeface="Consolas"/>
              </a:rPr>
              <a:t>(</a:t>
            </a: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name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0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sound</a:t>
            </a:r>
            <a:r>
              <a:rPr sz="2000" dirty="0">
                <a:latin typeface="Consolas"/>
                <a:cs typeface="Consolas"/>
              </a:rPr>
              <a:t>)  </a:t>
            </a: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@name</a:t>
            </a:r>
            <a:r>
              <a:rPr sz="2000" dirty="0">
                <a:latin typeface="Consolas"/>
                <a:cs typeface="Consolas"/>
              </a:rPr>
              <a:t>=name</a:t>
            </a:r>
            <a:endParaRPr sz="2000">
              <a:latin typeface="Consolas"/>
              <a:cs typeface="Consolas"/>
            </a:endParaRPr>
          </a:p>
          <a:p>
            <a:pPr marL="1209040">
              <a:spcBef>
                <a:spcPts val="470"/>
              </a:spcBef>
            </a:pP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@sound</a:t>
            </a:r>
            <a:r>
              <a:rPr sz="2000" dirty="0">
                <a:latin typeface="Consolas"/>
                <a:cs typeface="Consolas"/>
              </a:rPr>
              <a:t>=sound</a:t>
            </a:r>
            <a:endParaRPr sz="2000">
              <a:latin typeface="Consolas"/>
              <a:cs typeface="Consolas"/>
            </a:endParaRPr>
          </a:p>
          <a:p>
            <a:pPr marL="650240">
              <a:spcBef>
                <a:spcPts val="500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end</a:t>
            </a:r>
            <a:endParaRPr sz="2000">
              <a:latin typeface="Consolas"/>
              <a:cs typeface="Consolas"/>
            </a:endParaRPr>
          </a:p>
          <a:p>
            <a:pPr marL="650240">
              <a:spcBef>
                <a:spcPts val="465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def</a:t>
            </a:r>
            <a:r>
              <a:rPr sz="2000" spc="-5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quack</a:t>
            </a:r>
            <a:r>
              <a:rPr sz="2000" dirty="0">
                <a:latin typeface="Consolas"/>
                <a:cs typeface="Consolas"/>
              </a:rPr>
              <a:t>()</a:t>
            </a:r>
            <a:endParaRPr sz="2000">
              <a:latin typeface="Consolas"/>
              <a:cs typeface="Consolas"/>
            </a:endParaRPr>
          </a:p>
          <a:p>
            <a:pPr marL="1209040">
              <a:spcBef>
                <a:spcPts val="500"/>
              </a:spcBef>
            </a:pP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puts </a:t>
            </a: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@name </a:t>
            </a:r>
            <a:r>
              <a:rPr sz="2000" dirty="0">
                <a:latin typeface="Consolas"/>
                <a:cs typeface="Consolas"/>
              </a:rPr>
              <a:t>+ 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 says: " </a:t>
            </a:r>
            <a:r>
              <a:rPr sz="2000" dirty="0">
                <a:latin typeface="Consolas"/>
                <a:cs typeface="Consolas"/>
              </a:rPr>
              <a:t>+</a:t>
            </a:r>
            <a:r>
              <a:rPr sz="2000" spc="-75" dirty="0"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001080"/>
                </a:solidFill>
                <a:latin typeface="Consolas"/>
                <a:cs typeface="Consolas"/>
              </a:rPr>
              <a:t>@sound</a:t>
            </a:r>
            <a:endParaRPr sz="2000">
              <a:latin typeface="Consolas"/>
              <a:cs typeface="Consolas"/>
            </a:endParaRPr>
          </a:p>
          <a:p>
            <a:pPr marL="650240">
              <a:spcBef>
                <a:spcPts val="465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end</a:t>
            </a:r>
            <a:endParaRPr sz="2000">
              <a:latin typeface="Consolas"/>
              <a:cs typeface="Consolas"/>
            </a:endParaRPr>
          </a:p>
          <a:p>
            <a:pPr marL="91440">
              <a:spcBef>
                <a:spcPts val="470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end</a:t>
            </a:r>
            <a:endParaRPr sz="20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Objects</a:t>
            </a:r>
          </a:p>
        </p:txBody>
      </p:sp>
      <p:sp>
        <p:nvSpPr>
          <p:cNvPr id="4" name="object 4"/>
          <p:cNvSpPr/>
          <p:nvPr/>
        </p:nvSpPr>
        <p:spPr>
          <a:xfrm>
            <a:off x="2619245" y="2564905"/>
            <a:ext cx="6953884" cy="2924175"/>
          </a:xfrm>
          <a:custGeom>
            <a:avLst/>
            <a:gdLst/>
            <a:ahLst/>
            <a:cxnLst/>
            <a:rect l="l" t="t" r="r" b="b"/>
            <a:pathLst>
              <a:path w="6953884" h="2924175">
                <a:moveTo>
                  <a:pt x="0" y="2923876"/>
                </a:moveTo>
                <a:lnTo>
                  <a:pt x="6953510" y="2923876"/>
                </a:lnTo>
                <a:lnTo>
                  <a:pt x="6953510" y="0"/>
                </a:lnTo>
                <a:lnTo>
                  <a:pt x="0" y="0"/>
                </a:lnTo>
                <a:lnTo>
                  <a:pt x="0" y="292387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619245" y="2564904"/>
            <a:ext cx="6953884" cy="2924175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5875" rIns="0" bIns="0" rtlCol="0">
            <a:spAutoFit/>
          </a:bodyPr>
          <a:lstStyle/>
          <a:p>
            <a:pPr marL="91440">
              <a:spcBef>
                <a:spcPts val="12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#create two duck</a:t>
            </a:r>
            <a:r>
              <a:rPr sz="2000" spc="-15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objects</a:t>
            </a:r>
            <a:endParaRPr sz="2000">
              <a:latin typeface="Consolas"/>
              <a:cs typeface="Consolas"/>
            </a:endParaRPr>
          </a:p>
          <a:p>
            <a:pPr marL="91440" marR="148590">
              <a:lnSpc>
                <a:spcPct val="119500"/>
              </a:lnSpc>
              <a:spcBef>
                <a:spcPts val="30"/>
              </a:spcBef>
            </a:pPr>
            <a:r>
              <a:rPr sz="2000" dirty="0">
                <a:latin typeface="Consolas"/>
                <a:cs typeface="Consolas"/>
              </a:rPr>
              <a:t>donald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Duck</a:t>
            </a:r>
            <a:r>
              <a:rPr sz="2000" dirty="0">
                <a:latin typeface="Consolas"/>
                <a:cs typeface="Consolas"/>
              </a:rPr>
              <a:t>.</a:t>
            </a: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2000" dirty="0">
                <a:latin typeface="Consolas"/>
                <a:cs typeface="Consolas"/>
              </a:rPr>
              <a:t>(name=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"Donald"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0" dirty="0"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sound=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"Quack!"</a:t>
            </a:r>
            <a:r>
              <a:rPr sz="2000" dirty="0">
                <a:latin typeface="Consolas"/>
                <a:cs typeface="Consolas"/>
              </a:rPr>
              <a:t>)  jessie = </a:t>
            </a:r>
            <a:r>
              <a:rPr sz="2000" dirty="0">
                <a:solidFill>
                  <a:srgbClr val="267F99"/>
                </a:solidFill>
                <a:latin typeface="Consolas"/>
                <a:cs typeface="Consolas"/>
              </a:rPr>
              <a:t>Duck</a:t>
            </a:r>
            <a:r>
              <a:rPr sz="2000" dirty="0">
                <a:latin typeface="Consolas"/>
                <a:cs typeface="Consolas"/>
              </a:rPr>
              <a:t>.</a:t>
            </a: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2000" dirty="0">
                <a:latin typeface="Consolas"/>
                <a:cs typeface="Consolas"/>
              </a:rPr>
              <a:t>(name=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"Jessie"</a:t>
            </a:r>
            <a:r>
              <a:rPr sz="2000" dirty="0">
                <a:latin typeface="Consolas"/>
                <a:cs typeface="Consolas"/>
              </a:rPr>
              <a:t>,</a:t>
            </a:r>
            <a:r>
              <a:rPr sz="2000" spc="-105" dirty="0">
                <a:latin typeface="Consolas"/>
                <a:cs typeface="Consolas"/>
              </a:rPr>
              <a:t> </a:t>
            </a:r>
            <a:r>
              <a:rPr sz="2000" dirty="0">
                <a:latin typeface="Consolas"/>
                <a:cs typeface="Consolas"/>
              </a:rPr>
              <a:t>sound=</a:t>
            </a:r>
            <a:r>
              <a:rPr sz="2000" dirty="0">
                <a:solidFill>
                  <a:srgbClr val="A31515"/>
                </a:solidFill>
                <a:latin typeface="Consolas"/>
                <a:cs typeface="Consolas"/>
              </a:rPr>
              <a:t>"Quack!"</a:t>
            </a:r>
            <a:r>
              <a:rPr sz="2000" dirty="0">
                <a:latin typeface="Consolas"/>
                <a:cs typeface="Consolas"/>
              </a:rPr>
              <a:t>)</a:t>
            </a:r>
            <a:endParaRPr sz="2000">
              <a:latin typeface="Consolas"/>
              <a:cs typeface="Consolas"/>
            </a:endParaRPr>
          </a:p>
          <a:p>
            <a:pPr>
              <a:spcBef>
                <a:spcPts val="25"/>
              </a:spcBef>
            </a:pPr>
            <a:endParaRPr sz="2050">
              <a:latin typeface="Consolas"/>
              <a:cs typeface="Consolas"/>
            </a:endParaRPr>
          </a:p>
          <a:p>
            <a:pPr marL="91440" marR="4618355">
              <a:lnSpc>
                <a:spcPct val="119900"/>
              </a:lnSpc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#make them</a:t>
            </a:r>
            <a:r>
              <a:rPr sz="2000" spc="-1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quack  </a:t>
            </a:r>
            <a:r>
              <a:rPr sz="2000" dirty="0">
                <a:latin typeface="Consolas"/>
                <a:cs typeface="Consolas"/>
              </a:rPr>
              <a:t>donald.quack  jessie.quack  donald.quack</a:t>
            </a:r>
            <a:endParaRPr sz="20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223183" y="1143000"/>
            <a:ext cx="5866159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lang="en-AU" sz="3200" spc="-5"/>
              <a:t>Other </a:t>
            </a:r>
            <a:r>
              <a:rPr sz="3200" spc="-5"/>
              <a:t>Scripting</a:t>
            </a:r>
            <a:r>
              <a:rPr sz="3200" spc="-60"/>
              <a:t> </a:t>
            </a:r>
            <a:r>
              <a:rPr sz="3200" spc="5" dirty="0"/>
              <a:t>Languages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81000" y="2407438"/>
            <a:ext cx="6812872" cy="3736279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5600" marR="222885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cs typeface="Arial"/>
              </a:rPr>
              <a:t>Some programming </a:t>
            </a:r>
            <a:r>
              <a:rPr sz="2400" spc="-10" dirty="0">
                <a:cs typeface="Arial"/>
              </a:rPr>
              <a:t>languages </a:t>
            </a:r>
            <a:r>
              <a:rPr sz="2400" spc="-5" dirty="0">
                <a:cs typeface="Arial"/>
              </a:rPr>
              <a:t>were </a:t>
            </a:r>
            <a:r>
              <a:rPr sz="2400" spc="-10" dirty="0">
                <a:cs typeface="Arial"/>
              </a:rPr>
              <a:t>designed  </a:t>
            </a:r>
            <a:r>
              <a:rPr sz="2400" dirty="0">
                <a:cs typeface="Arial"/>
              </a:rPr>
              <a:t>to </a:t>
            </a:r>
            <a:r>
              <a:rPr sz="2400" spc="-5" dirty="0">
                <a:cs typeface="Arial"/>
              </a:rPr>
              <a:t>improve scripting tasks </a:t>
            </a:r>
            <a:r>
              <a:rPr sz="2400" spc="-10" dirty="0">
                <a:cs typeface="Arial"/>
              </a:rPr>
              <a:t>and </a:t>
            </a:r>
            <a:r>
              <a:rPr sz="2400" spc="-5" dirty="0">
                <a:cs typeface="Arial"/>
              </a:rPr>
              <a:t>simplify the  process </a:t>
            </a:r>
            <a:r>
              <a:rPr sz="2400" spc="-5">
                <a:cs typeface="Arial"/>
              </a:rPr>
              <a:t>of</a:t>
            </a:r>
            <a:r>
              <a:rPr sz="2400" spc="5">
                <a:cs typeface="Arial"/>
              </a:rPr>
              <a:t> </a:t>
            </a:r>
            <a:r>
              <a:rPr sz="2400" spc="-10">
                <a:cs typeface="Arial"/>
              </a:rPr>
              <a:t>automation</a:t>
            </a:r>
            <a:endParaRPr sz="2400" dirty="0">
              <a:cs typeface="Arial"/>
            </a:endParaRPr>
          </a:p>
          <a:p>
            <a:pPr marL="355600" marR="21971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cs typeface="Arial"/>
              </a:rPr>
              <a:t>Most scripting </a:t>
            </a:r>
            <a:r>
              <a:rPr sz="2400" spc="-10" dirty="0">
                <a:cs typeface="Arial"/>
              </a:rPr>
              <a:t>languages </a:t>
            </a:r>
            <a:r>
              <a:rPr sz="2400" spc="-5">
                <a:cs typeface="Arial"/>
              </a:rPr>
              <a:t>are </a:t>
            </a:r>
            <a:r>
              <a:rPr sz="2400" i="1" spc="-5">
                <a:cs typeface="Arial"/>
              </a:rPr>
              <a:t>interpreted</a:t>
            </a:r>
            <a:r>
              <a:rPr lang="en-AU" sz="2400" spc="-5">
                <a:cs typeface="Arial"/>
              </a:rPr>
              <a:t>, meaning that they </a:t>
            </a:r>
            <a:r>
              <a:rPr sz="2400" spc="-5">
                <a:cs typeface="Arial"/>
              </a:rPr>
              <a:t>require an </a:t>
            </a:r>
            <a:r>
              <a:rPr sz="2400" spc="-5" dirty="0">
                <a:cs typeface="Arial"/>
              </a:rPr>
              <a:t>interpreter </a:t>
            </a:r>
            <a:r>
              <a:rPr sz="2400" spc="-10" dirty="0">
                <a:cs typeface="Arial"/>
              </a:rPr>
              <a:t>program </a:t>
            </a:r>
            <a:r>
              <a:rPr sz="2400" spc="-5" dirty="0">
                <a:cs typeface="Arial"/>
              </a:rPr>
              <a:t>in  </a:t>
            </a:r>
            <a:r>
              <a:rPr sz="2400" spc="-10" dirty="0">
                <a:cs typeface="Arial"/>
              </a:rPr>
              <a:t>order </a:t>
            </a:r>
            <a:r>
              <a:rPr sz="2400">
                <a:cs typeface="Arial"/>
              </a:rPr>
              <a:t>to</a:t>
            </a:r>
            <a:r>
              <a:rPr sz="2400" spc="5">
                <a:cs typeface="Arial"/>
              </a:rPr>
              <a:t> </a:t>
            </a:r>
            <a:r>
              <a:rPr sz="2400" spc="-5">
                <a:cs typeface="Arial"/>
              </a:rPr>
              <a:t>execute</a:t>
            </a:r>
            <a:endParaRPr sz="2400" dirty="0">
              <a:cs typeface="Arial"/>
            </a:endParaRPr>
          </a:p>
          <a:p>
            <a:pPr marL="355600" marR="508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cs typeface="Arial"/>
              </a:rPr>
              <a:t>Similar </a:t>
            </a:r>
            <a:r>
              <a:rPr sz="2400" dirty="0">
                <a:cs typeface="Arial"/>
              </a:rPr>
              <a:t>to </a:t>
            </a:r>
            <a:r>
              <a:rPr sz="2400" spc="-10" dirty="0">
                <a:cs typeface="Arial"/>
              </a:rPr>
              <a:t>how </a:t>
            </a:r>
            <a:r>
              <a:rPr sz="2400" spc="-5" dirty="0">
                <a:cs typeface="Arial"/>
              </a:rPr>
              <a:t>bash scripts use the </a:t>
            </a:r>
            <a:r>
              <a:rPr sz="2400" spc="-5">
                <a:cs typeface="Arial"/>
              </a:rPr>
              <a:t>bash shell </a:t>
            </a:r>
            <a:r>
              <a:rPr sz="2400" dirty="0">
                <a:cs typeface="Arial"/>
              </a:rPr>
              <a:t>to </a:t>
            </a:r>
            <a:r>
              <a:rPr sz="2400" spc="-5" dirty="0">
                <a:cs typeface="Arial"/>
              </a:rPr>
              <a:t>run commands, </a:t>
            </a:r>
            <a:r>
              <a:rPr sz="2400" spc="-10" dirty="0">
                <a:cs typeface="Arial"/>
              </a:rPr>
              <a:t>languages </a:t>
            </a:r>
            <a:r>
              <a:rPr sz="2400" spc="-5" dirty="0">
                <a:cs typeface="Arial"/>
              </a:rPr>
              <a:t>like </a:t>
            </a:r>
            <a:r>
              <a:rPr sz="2400" dirty="0">
                <a:solidFill>
                  <a:srgbClr val="FF0000"/>
                </a:solidFill>
                <a:cs typeface="Consolas"/>
              </a:rPr>
              <a:t>python</a:t>
            </a:r>
            <a:r>
              <a:rPr sz="2400" dirty="0">
                <a:cs typeface="Arial"/>
              </a:rPr>
              <a:t>, </a:t>
            </a:r>
            <a:r>
              <a:rPr sz="2400" dirty="0">
                <a:solidFill>
                  <a:srgbClr val="FF0000"/>
                </a:solidFill>
                <a:cs typeface="Consolas"/>
              </a:rPr>
              <a:t>ruby </a:t>
            </a:r>
            <a:r>
              <a:rPr sz="2400" dirty="0">
                <a:cs typeface="Consolas"/>
              </a:rPr>
              <a:t> </a:t>
            </a:r>
            <a:r>
              <a:rPr sz="2400" spc="-10">
                <a:cs typeface="Arial"/>
              </a:rPr>
              <a:t>and </a:t>
            </a:r>
            <a:r>
              <a:rPr sz="2400">
                <a:solidFill>
                  <a:srgbClr val="FF0000"/>
                </a:solidFill>
                <a:cs typeface="Consolas"/>
              </a:rPr>
              <a:t>perl</a:t>
            </a:r>
            <a:r>
              <a:rPr lang="en-AU" sz="2400">
                <a:solidFill>
                  <a:srgbClr val="FF0000"/>
                </a:solidFill>
                <a:cs typeface="Consolas"/>
              </a:rPr>
              <a:t> </a:t>
            </a:r>
            <a:r>
              <a:rPr lang="en-AU" sz="2400" spc="-5">
                <a:cs typeface="Arial"/>
              </a:rPr>
              <a:t>use their own interpreters as well</a:t>
            </a:r>
            <a:endParaRPr sz="2400" dirty="0">
              <a:cs typeface="Arial"/>
            </a:endParaRP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91456B0D-3EDF-42CE-88AA-E14E335882B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5" t="22623" r="11250" b="28386"/>
          <a:stretch/>
        </p:blipFill>
        <p:spPr>
          <a:xfrm>
            <a:off x="8534400" y="2625000"/>
            <a:ext cx="2590800" cy="693600"/>
          </a:xfrm>
          <a:prstGeom prst="rect">
            <a:avLst/>
          </a:prstGeom>
        </p:spPr>
      </p:pic>
      <p:pic>
        <p:nvPicPr>
          <p:cNvPr id="8" name="Picture 7" descr="A drawing of a person&#10;&#10;Description automatically generated">
            <a:extLst>
              <a:ext uri="{FF2B5EF4-FFF2-40B4-BE49-F238E27FC236}">
                <a16:creationId xmlns:a16="http://schemas.microsoft.com/office/drawing/2014/main" id="{BC9A2261-1DD7-4C32-BAE9-84A40A6367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58" t="21765" r="25758" b="21765"/>
          <a:stretch/>
        </p:blipFill>
        <p:spPr>
          <a:xfrm>
            <a:off x="9144000" y="3945300"/>
            <a:ext cx="1371600" cy="914401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D646EFE2-7003-4A1F-B739-F940F4055B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115" y="5486400"/>
            <a:ext cx="1219370" cy="657317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What is the best language?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10147" y="1908253"/>
            <a:ext cx="8364855" cy="4878259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marR="189865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solidFill>
                  <a:srgbClr val="262626"/>
                </a:solidFill>
                <a:cs typeface="Arial"/>
              </a:rPr>
              <a:t>Choosing to use other scripting languages can be </a:t>
            </a:r>
            <a:r>
              <a:rPr sz="2700" dirty="0">
                <a:solidFill>
                  <a:srgbClr val="262626"/>
                </a:solidFill>
                <a:cs typeface="Arial"/>
              </a:rPr>
              <a:t>a  </a:t>
            </a:r>
            <a:r>
              <a:rPr sz="2700" spc="-5">
                <a:solidFill>
                  <a:srgbClr val="262626"/>
                </a:solidFill>
                <a:cs typeface="Arial"/>
              </a:rPr>
              <a:t>valuable</a:t>
            </a:r>
            <a:r>
              <a:rPr sz="2700" spc="-10">
                <a:solidFill>
                  <a:srgbClr val="262626"/>
                </a:solidFill>
                <a:cs typeface="Arial"/>
              </a:rPr>
              <a:t> </a:t>
            </a:r>
            <a:r>
              <a:rPr sz="2700" spc="-5">
                <a:solidFill>
                  <a:srgbClr val="262626"/>
                </a:solidFill>
                <a:cs typeface="Arial"/>
              </a:rPr>
              <a:t>tool</a:t>
            </a:r>
            <a:endParaRPr sz="2800">
              <a:cs typeface="Arial"/>
            </a:endParaRPr>
          </a:p>
          <a:p>
            <a:pPr marL="355600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2700" dirty="0">
                <a:solidFill>
                  <a:srgbClr val="262626"/>
                </a:solidFill>
                <a:cs typeface="Arial"/>
              </a:rPr>
              <a:t>Use </a:t>
            </a:r>
            <a:r>
              <a:rPr sz="2700" spc="-5" dirty="0">
                <a:solidFill>
                  <a:srgbClr val="262626"/>
                </a:solidFill>
                <a:cs typeface="Arial"/>
              </a:rPr>
              <a:t>the right tool for the</a:t>
            </a:r>
            <a:r>
              <a:rPr sz="2700" spc="-10" dirty="0">
                <a:solidFill>
                  <a:srgbClr val="262626"/>
                </a:solidFill>
                <a:cs typeface="Arial"/>
              </a:rPr>
              <a:t> </a:t>
            </a:r>
            <a:r>
              <a:rPr sz="2700" spc="-5" dirty="0">
                <a:solidFill>
                  <a:srgbClr val="262626"/>
                </a:solidFill>
                <a:cs typeface="Arial"/>
              </a:rPr>
              <a:t>job</a:t>
            </a:r>
            <a:endParaRPr sz="2700">
              <a:cs typeface="Arial"/>
            </a:endParaRPr>
          </a:p>
          <a:p>
            <a:pPr marL="755650" lvl="1" indent="-285750">
              <a:spcAft>
                <a:spcPts val="1200"/>
              </a:spcAft>
              <a:buChar char="–"/>
              <a:tabLst>
                <a:tab pos="755650" algn="l"/>
              </a:tabLst>
            </a:pPr>
            <a:r>
              <a:rPr sz="2400" spc="-5" dirty="0">
                <a:solidFill>
                  <a:srgbClr val="262626"/>
                </a:solidFill>
                <a:cs typeface="Arial"/>
              </a:rPr>
              <a:t>Some </a:t>
            </a:r>
            <a:r>
              <a:rPr sz="2400" dirty="0">
                <a:solidFill>
                  <a:srgbClr val="262626"/>
                </a:solidFill>
                <a:cs typeface="Arial"/>
              </a:rPr>
              <a:t>languages are </a:t>
            </a:r>
            <a:r>
              <a:rPr sz="2400" dirty="0">
                <a:solidFill>
                  <a:srgbClr val="0070C0"/>
                </a:solidFill>
                <a:cs typeface="Arial"/>
              </a:rPr>
              <a:t>easier </a:t>
            </a:r>
            <a:r>
              <a:rPr sz="2400" spc="-5" dirty="0">
                <a:solidFill>
                  <a:srgbClr val="262626"/>
                </a:solidFill>
                <a:cs typeface="Arial"/>
              </a:rPr>
              <a:t>for certain</a:t>
            </a:r>
            <a:r>
              <a:rPr sz="2400" spc="-30" dirty="0">
                <a:solidFill>
                  <a:srgbClr val="262626"/>
                </a:solidFill>
                <a:cs typeface="Arial"/>
              </a:rPr>
              <a:t> </a:t>
            </a:r>
            <a:r>
              <a:rPr sz="2400" spc="-5" dirty="0">
                <a:solidFill>
                  <a:srgbClr val="262626"/>
                </a:solidFill>
                <a:cs typeface="Arial"/>
              </a:rPr>
              <a:t>tasks</a:t>
            </a:r>
            <a:endParaRPr sz="2400">
              <a:cs typeface="Arial"/>
            </a:endParaRPr>
          </a:p>
          <a:p>
            <a:pPr marL="755650" marR="5080" lvl="1" indent="-285750">
              <a:spcAft>
                <a:spcPts val="1200"/>
              </a:spcAft>
              <a:buChar char="–"/>
              <a:tabLst>
                <a:tab pos="755650" algn="l"/>
              </a:tabLst>
            </a:pPr>
            <a:r>
              <a:rPr sz="2400" spc="-5" dirty="0">
                <a:solidFill>
                  <a:srgbClr val="262626"/>
                </a:solidFill>
                <a:cs typeface="Arial"/>
              </a:rPr>
              <a:t>Some </a:t>
            </a:r>
            <a:r>
              <a:rPr sz="2400" dirty="0">
                <a:solidFill>
                  <a:srgbClr val="262626"/>
                </a:solidFill>
                <a:cs typeface="Arial"/>
              </a:rPr>
              <a:t>languages are </a:t>
            </a:r>
            <a:r>
              <a:rPr sz="2400" dirty="0">
                <a:solidFill>
                  <a:srgbClr val="0070C0"/>
                </a:solidFill>
                <a:cs typeface="Arial"/>
              </a:rPr>
              <a:t>more portable </a:t>
            </a:r>
            <a:r>
              <a:rPr sz="2400" dirty="0">
                <a:solidFill>
                  <a:srgbClr val="262626"/>
                </a:solidFill>
                <a:cs typeface="Arial"/>
              </a:rPr>
              <a:t>or work </a:t>
            </a:r>
            <a:r>
              <a:rPr sz="2400" spc="-5" dirty="0">
                <a:solidFill>
                  <a:srgbClr val="262626"/>
                </a:solidFill>
                <a:cs typeface="Arial"/>
              </a:rPr>
              <a:t>with specific  </a:t>
            </a:r>
            <a:r>
              <a:rPr sz="2400" spc="-5">
                <a:solidFill>
                  <a:srgbClr val="262626"/>
                </a:solidFill>
                <a:cs typeface="Arial"/>
              </a:rPr>
              <a:t>operating</a:t>
            </a:r>
            <a:r>
              <a:rPr sz="2400" spc="-10">
                <a:solidFill>
                  <a:srgbClr val="262626"/>
                </a:solidFill>
                <a:cs typeface="Arial"/>
              </a:rPr>
              <a:t> </a:t>
            </a:r>
            <a:r>
              <a:rPr sz="2400" spc="-5">
                <a:solidFill>
                  <a:srgbClr val="262626"/>
                </a:solidFill>
                <a:cs typeface="Arial"/>
              </a:rPr>
              <a:t>systems</a:t>
            </a:r>
            <a:endParaRPr sz="3050">
              <a:cs typeface="Arial"/>
            </a:endParaRPr>
          </a:p>
          <a:p>
            <a:pPr marL="355600" marR="75565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solidFill>
                  <a:srgbClr val="262626"/>
                </a:solidFill>
                <a:cs typeface="Arial"/>
              </a:rPr>
              <a:t>Often </a:t>
            </a:r>
            <a:r>
              <a:rPr sz="2700" dirty="0">
                <a:solidFill>
                  <a:srgbClr val="262626"/>
                </a:solidFill>
                <a:cs typeface="Arial"/>
              </a:rPr>
              <a:t>a </a:t>
            </a:r>
            <a:r>
              <a:rPr sz="2700" spc="-5" dirty="0">
                <a:solidFill>
                  <a:srgbClr val="262626"/>
                </a:solidFill>
                <a:cs typeface="Arial"/>
              </a:rPr>
              <a:t>major decider </a:t>
            </a:r>
            <a:r>
              <a:rPr sz="2700" dirty="0">
                <a:solidFill>
                  <a:srgbClr val="262626"/>
                </a:solidFill>
                <a:cs typeface="Arial"/>
              </a:rPr>
              <a:t>in </a:t>
            </a:r>
            <a:r>
              <a:rPr sz="2700" spc="-5" dirty="0">
                <a:solidFill>
                  <a:srgbClr val="262626"/>
                </a:solidFill>
                <a:cs typeface="Arial"/>
              </a:rPr>
              <a:t>what language to use </a:t>
            </a:r>
            <a:r>
              <a:rPr sz="2700" dirty="0">
                <a:solidFill>
                  <a:srgbClr val="262626"/>
                </a:solidFill>
                <a:cs typeface="Arial"/>
              </a:rPr>
              <a:t>is </a:t>
            </a:r>
            <a:r>
              <a:rPr sz="2700" spc="-5" dirty="0">
                <a:solidFill>
                  <a:srgbClr val="262626"/>
                </a:solidFill>
                <a:cs typeface="Arial"/>
              </a:rPr>
              <a:t>the  availability of</a:t>
            </a:r>
            <a:r>
              <a:rPr sz="2700" spc="-10" dirty="0">
                <a:solidFill>
                  <a:srgbClr val="262626"/>
                </a:solidFill>
                <a:cs typeface="Arial"/>
              </a:rPr>
              <a:t> </a:t>
            </a:r>
            <a:r>
              <a:rPr sz="2700" spc="-5" dirty="0">
                <a:solidFill>
                  <a:srgbClr val="FF0000"/>
                </a:solidFill>
                <a:cs typeface="Arial"/>
              </a:rPr>
              <a:t>libraries</a:t>
            </a:r>
            <a:r>
              <a:rPr sz="2700" spc="-5" dirty="0">
                <a:solidFill>
                  <a:srgbClr val="262626"/>
                </a:solidFill>
                <a:cs typeface="Arial"/>
              </a:rPr>
              <a:t>.</a:t>
            </a:r>
            <a:endParaRPr sz="2700">
              <a:cs typeface="Arial"/>
            </a:endParaRPr>
          </a:p>
          <a:p>
            <a:pPr marL="355600" marR="513715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solidFill>
                  <a:srgbClr val="262626"/>
                </a:solidFill>
                <a:cs typeface="Arial"/>
              </a:rPr>
              <a:t>Some languages have millions of </a:t>
            </a:r>
            <a:r>
              <a:rPr sz="2700" spc="-5" dirty="0">
                <a:solidFill>
                  <a:srgbClr val="FF0000"/>
                </a:solidFill>
                <a:cs typeface="Arial"/>
              </a:rPr>
              <a:t>libraries </a:t>
            </a:r>
            <a:r>
              <a:rPr sz="2700" dirty="0">
                <a:solidFill>
                  <a:srgbClr val="262626"/>
                </a:solidFill>
                <a:cs typeface="Arial"/>
              </a:rPr>
              <a:t>that  </a:t>
            </a:r>
            <a:r>
              <a:rPr sz="2700" spc="-5" dirty="0">
                <a:solidFill>
                  <a:srgbClr val="262626"/>
                </a:solidFill>
                <a:cs typeface="Arial"/>
              </a:rPr>
              <a:t>contain useful code for performing common</a:t>
            </a:r>
            <a:r>
              <a:rPr sz="2700" spc="5" dirty="0">
                <a:solidFill>
                  <a:srgbClr val="262626"/>
                </a:solidFill>
                <a:cs typeface="Arial"/>
              </a:rPr>
              <a:t> </a:t>
            </a:r>
            <a:r>
              <a:rPr sz="2700" spc="-5" dirty="0">
                <a:solidFill>
                  <a:srgbClr val="262626"/>
                </a:solidFill>
                <a:cs typeface="Arial"/>
              </a:rPr>
              <a:t>tasks</a:t>
            </a:r>
            <a:endParaRPr sz="2700">
              <a:cs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How do I learn all the languages?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28600" y="2003042"/>
            <a:ext cx="9601200" cy="4555093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>
            <a:defPPr>
              <a:defRPr lang="en-US"/>
            </a:defPPr>
            <a:lvl1pPr marL="355600" marR="189865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  <a:defRPr sz="2700" spc="-5">
                <a:solidFill>
                  <a:srgbClr val="262626"/>
                </a:solidFill>
                <a:cs typeface="Arial"/>
              </a:defRPr>
            </a:lvl1pPr>
            <a:lvl2pPr marL="755650" lvl="1" indent="-285750">
              <a:spcAft>
                <a:spcPts val="1200"/>
              </a:spcAft>
              <a:buChar char="–"/>
              <a:tabLst>
                <a:tab pos="755650" algn="l"/>
              </a:tabLst>
              <a:defRPr sz="2400" spc="-5">
                <a:solidFill>
                  <a:srgbClr val="262626"/>
                </a:solidFill>
                <a:cs typeface="Arial"/>
              </a:defRPr>
            </a:lvl2pPr>
          </a:lstStyle>
          <a:p>
            <a:r>
              <a:rPr sz="2200" dirty="0"/>
              <a:t>Different languages have different rules and different  syntax.</a:t>
            </a:r>
            <a:endParaRPr sz="2200"/>
          </a:p>
          <a:p>
            <a:r>
              <a:rPr sz="2200" dirty="0"/>
              <a:t>They all have many things in common</a:t>
            </a:r>
            <a:endParaRPr sz="2200"/>
          </a:p>
          <a:p>
            <a:pPr lvl="1"/>
            <a:r>
              <a:rPr sz="2200" dirty="0"/>
              <a:t>Variables</a:t>
            </a:r>
            <a:endParaRPr sz="2200"/>
          </a:p>
          <a:p>
            <a:pPr lvl="1"/>
            <a:r>
              <a:rPr sz="2200" dirty="0"/>
              <a:t>If statements</a:t>
            </a:r>
            <a:endParaRPr sz="2200"/>
          </a:p>
          <a:p>
            <a:pPr lvl="1"/>
            <a:r>
              <a:rPr sz="2200" dirty="0"/>
              <a:t>Loops</a:t>
            </a:r>
            <a:endParaRPr sz="2200"/>
          </a:p>
          <a:p>
            <a:pPr lvl="1"/>
            <a:r>
              <a:rPr sz="2200"/>
              <a:t>Functions</a:t>
            </a:r>
          </a:p>
          <a:p>
            <a:r>
              <a:rPr sz="2200" dirty="0"/>
              <a:t>You do not need to learn every command and every  statement and every rule in every </a:t>
            </a:r>
            <a:r>
              <a:rPr sz="2200"/>
              <a:t>language!</a:t>
            </a:r>
          </a:p>
          <a:p>
            <a:r>
              <a:rPr sz="2200" dirty="0"/>
              <a:t>Once you have learned the basics, they can often be  applied to any programming language you need to use</a:t>
            </a:r>
            <a:endParaRPr sz="22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Summary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787971" y="2498605"/>
            <a:ext cx="6616065" cy="3173730"/>
          </a:xfrm>
          <a:prstGeom prst="rect">
            <a:avLst/>
          </a:prstGeom>
        </p:spPr>
        <p:txBody>
          <a:bodyPr vert="horz" wrap="square" lIns="0" tIns="113030" rIns="0" bIns="0" rtlCol="0">
            <a:spAutoFit/>
          </a:bodyPr>
          <a:lstStyle/>
          <a:p>
            <a:pPr marL="12700">
              <a:spcBef>
                <a:spcPts val="890"/>
              </a:spcBef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Terms to review and know</a:t>
            </a:r>
            <a:r>
              <a:rPr sz="3200" spc="-4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include:</a:t>
            </a:r>
            <a:endParaRPr sz="3200" dirty="0">
              <a:latin typeface="Arial"/>
              <a:cs typeface="Arial"/>
            </a:endParaRPr>
          </a:p>
          <a:p>
            <a:pPr marL="755650" lvl="1" indent="-285750">
              <a:spcBef>
                <a:spcPts val="695"/>
              </a:spcBef>
              <a:buChar char="–"/>
              <a:tabLst>
                <a:tab pos="755650" algn="l"/>
              </a:tabLst>
            </a:pPr>
            <a:r>
              <a:rPr sz="2800" dirty="0">
                <a:latin typeface="Arial"/>
                <a:cs typeface="Arial"/>
              </a:rPr>
              <a:t>Python</a:t>
            </a:r>
          </a:p>
          <a:p>
            <a:pPr marL="755650" lvl="1" indent="-285750">
              <a:spcBef>
                <a:spcPts val="640"/>
              </a:spcBef>
              <a:buChar char="–"/>
              <a:tabLst>
                <a:tab pos="755650" algn="l"/>
              </a:tabLst>
            </a:pP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Ruby</a:t>
            </a:r>
            <a:endParaRPr sz="2800" dirty="0">
              <a:latin typeface="Arial"/>
              <a:cs typeface="Arial"/>
            </a:endParaRPr>
          </a:p>
          <a:p>
            <a:pPr marL="755650" lvl="1" indent="-285750">
              <a:spcBef>
                <a:spcPts val="670"/>
              </a:spcBef>
              <a:buChar char="–"/>
              <a:tabLst>
                <a:tab pos="755650" algn="l"/>
              </a:tabLst>
            </a:pP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Perl</a:t>
            </a:r>
            <a:endParaRPr sz="2800" dirty="0">
              <a:latin typeface="Arial"/>
              <a:cs typeface="Arial"/>
            </a:endParaRPr>
          </a:p>
          <a:p>
            <a:pPr marL="755650" lvl="1" indent="-285750">
              <a:spcBef>
                <a:spcPts val="675"/>
              </a:spcBef>
              <a:buChar char="–"/>
              <a:tabLst>
                <a:tab pos="755650" algn="l"/>
              </a:tabLst>
            </a:pP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Scripting</a:t>
            </a:r>
            <a:endParaRPr sz="2800" dirty="0">
              <a:latin typeface="Arial"/>
              <a:cs typeface="Arial"/>
            </a:endParaRPr>
          </a:p>
          <a:p>
            <a:pPr marL="755650" lvl="1" indent="-285750">
              <a:spcBef>
                <a:spcPts val="675"/>
              </a:spcBef>
              <a:buChar char="–"/>
              <a:tabLst>
                <a:tab pos="755650" algn="l"/>
              </a:tabLst>
            </a:pPr>
            <a:r>
              <a:rPr sz="2800" dirty="0">
                <a:solidFill>
                  <a:srgbClr val="262626"/>
                </a:solidFill>
                <a:latin typeface="Arial"/>
                <a:cs typeface="Arial"/>
              </a:rPr>
              <a:t>Interpreter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5" dirty="0"/>
              <a:t>References and Further Reading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4294967295"/>
          </p:nvPr>
        </p:nvSpPr>
        <p:spPr>
          <a:xfrm>
            <a:off x="11750675" y="6262688"/>
            <a:ext cx="441325" cy="2682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090"/>
              </a:lnSpc>
            </a:pPr>
            <a:fld id="{81D60167-4931-47E6-BA6A-407CBD079E47}" type="slidenum">
              <a:rPr dirty="0"/>
              <a:pPr marL="38100">
                <a:lnSpc>
                  <a:spcPts val="2090"/>
                </a:lnSpc>
              </a:pPr>
              <a:t>43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982156" y="2438400"/>
            <a:ext cx="8227695" cy="3280385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469900" marR="5080" indent="-457200">
              <a:lnSpc>
                <a:spcPts val="2870"/>
              </a:lnSpc>
              <a:spcBef>
                <a:spcPts val="2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Ebrahim, </a:t>
            </a:r>
            <a:r>
              <a:rPr sz="2400" dirty="0">
                <a:latin typeface="Arial"/>
                <a:cs typeface="Arial"/>
              </a:rPr>
              <a:t>M. </a:t>
            </a:r>
            <a:r>
              <a:rPr lang="en-NZ" sz="2400" dirty="0">
                <a:latin typeface="Arial"/>
                <a:cs typeface="Arial"/>
              </a:rPr>
              <a:t>&amp;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Mallet, A. </a:t>
            </a:r>
            <a:r>
              <a:rPr sz="2400" dirty="0">
                <a:latin typeface="Arial"/>
                <a:cs typeface="Arial"/>
              </a:rPr>
              <a:t>(2018)</a:t>
            </a:r>
            <a:r>
              <a:rPr lang="en-NZ" sz="2400" dirty="0">
                <a:latin typeface="Arial"/>
                <a:cs typeface="Arial"/>
              </a:rPr>
              <a:t>.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Mastering </a:t>
            </a:r>
            <a:r>
              <a:rPr sz="2400" i="1" dirty="0">
                <a:latin typeface="Arial"/>
                <a:cs typeface="Arial"/>
              </a:rPr>
              <a:t>Linux </a:t>
            </a:r>
            <a:r>
              <a:rPr sz="2400" i="1" spc="-5" dirty="0">
                <a:latin typeface="Arial"/>
                <a:cs typeface="Arial"/>
              </a:rPr>
              <a:t>Based  Scripting</a:t>
            </a:r>
            <a:r>
              <a:rPr lang="en-NZ" sz="2400" i="1" spc="-5" dirty="0">
                <a:latin typeface="Arial"/>
                <a:cs typeface="Arial"/>
              </a:rPr>
              <a:t>.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(2nd </a:t>
            </a:r>
            <a:r>
              <a:rPr sz="2400" spc="-5" dirty="0">
                <a:latin typeface="Arial"/>
                <a:cs typeface="Arial"/>
              </a:rPr>
              <a:t>Ed</a:t>
            </a:r>
            <a:r>
              <a:rPr lang="en-NZ" sz="2400" spc="-5" dirty="0">
                <a:latin typeface="Arial"/>
                <a:cs typeface="Arial"/>
              </a:rPr>
              <a:t>.</a:t>
            </a:r>
            <a:r>
              <a:rPr sz="2400" spc="-5" dirty="0">
                <a:latin typeface="Arial"/>
                <a:cs typeface="Arial"/>
              </a:rPr>
              <a:t>)</a:t>
            </a:r>
            <a:r>
              <a:rPr lang="en-NZ" sz="2400" spc="-5" dirty="0">
                <a:latin typeface="Arial"/>
                <a:cs typeface="Arial"/>
              </a:rPr>
              <a:t>,</a:t>
            </a:r>
            <a:r>
              <a:rPr sz="2400" spc="-5" dirty="0">
                <a:latin typeface="Arial"/>
                <a:cs typeface="Arial"/>
              </a:rPr>
              <a:t> Chapter </a:t>
            </a:r>
            <a:r>
              <a:rPr sz="2400" dirty="0">
                <a:latin typeface="Arial"/>
                <a:cs typeface="Arial"/>
              </a:rPr>
              <a:t>14, pp</a:t>
            </a:r>
            <a:r>
              <a:rPr sz="2400" spc="-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240-250</a:t>
            </a:r>
          </a:p>
          <a:p>
            <a:pPr marL="355600" indent="-342900">
              <a:lnSpc>
                <a:spcPct val="150000"/>
              </a:lnSpc>
              <a:spcBef>
                <a:spcPts val="49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5" dirty="0">
                <a:solidFill>
                  <a:schemeClr val="accent1"/>
                </a:solidFill>
                <a:uFill>
                  <a:solidFill>
                    <a:srgbClr val="009999"/>
                  </a:solidFill>
                </a:uFill>
                <a:latin typeface="Arial"/>
                <a:cs typeface="Arial"/>
              </a:rPr>
              <a:t>https://</a:t>
            </a:r>
            <a:r>
              <a:rPr sz="2400" u="heavy" spc="-5" dirty="0">
                <a:solidFill>
                  <a:schemeClr val="accent1"/>
                </a:solidFill>
                <a:uFill>
                  <a:solidFill>
                    <a:srgbClr val="009999"/>
                  </a:solidFill>
                </a:uFill>
                <a:latin typeface="Arial"/>
                <a:cs typeface="Arial"/>
                <a:hlinkClick r:id="rId2"/>
              </a:rPr>
              <a:t>www.perl.com/pub/2000/10/begperl1.html/</a:t>
            </a:r>
            <a:endParaRPr sz="2400" dirty="0">
              <a:solidFill>
                <a:schemeClr val="accent1"/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50000"/>
              </a:lnSpc>
              <a:spcBef>
                <a:spcPts val="59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5" dirty="0">
                <a:solidFill>
                  <a:schemeClr val="accent1"/>
                </a:solidFill>
                <a:uFill>
                  <a:solidFill>
                    <a:srgbClr val="009999"/>
                  </a:solidFill>
                </a:uFill>
                <a:latin typeface="Arial"/>
                <a:cs typeface="Arial"/>
              </a:rPr>
              <a:t>https://wiki.python.org/moin/BeginnersGuide</a:t>
            </a:r>
            <a:endParaRPr sz="2400" dirty="0">
              <a:solidFill>
                <a:schemeClr val="accent1"/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50000"/>
              </a:lnSpc>
              <a:spcBef>
                <a:spcPts val="55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5" dirty="0">
                <a:solidFill>
                  <a:schemeClr val="accent1"/>
                </a:solidFill>
                <a:uFill>
                  <a:solidFill>
                    <a:srgbClr val="009999"/>
                  </a:solidFill>
                </a:uFill>
                <a:latin typeface="Arial"/>
                <a:cs typeface="Arial"/>
              </a:rPr>
              <a:t>https://docs.python.org/3/tutorial/index.html</a:t>
            </a:r>
            <a:endParaRPr sz="2400" dirty="0">
              <a:solidFill>
                <a:schemeClr val="accent1"/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50000"/>
              </a:lnSpc>
              <a:spcBef>
                <a:spcPts val="590"/>
              </a:spcBef>
              <a:buClr>
                <a:srgbClr val="000000"/>
              </a:buClr>
              <a:buChar char="•"/>
              <a:tabLst>
                <a:tab pos="354965" algn="l"/>
                <a:tab pos="355600" algn="l"/>
              </a:tabLst>
            </a:pPr>
            <a:r>
              <a:rPr sz="2400" u="heavy" spc="-5" dirty="0">
                <a:solidFill>
                  <a:schemeClr val="accent1"/>
                </a:solidFill>
                <a:uFill>
                  <a:solidFill>
                    <a:srgbClr val="009999"/>
                  </a:solidFill>
                </a:uFill>
                <a:latin typeface="Arial"/>
                <a:cs typeface="Arial"/>
              </a:rPr>
              <a:t>https://</a:t>
            </a:r>
            <a:r>
              <a:rPr sz="2400" u="heavy" spc="-5" dirty="0">
                <a:solidFill>
                  <a:schemeClr val="accent1"/>
                </a:solidFill>
                <a:uFill>
                  <a:solidFill>
                    <a:srgbClr val="009999"/>
                  </a:solidFill>
                </a:uFill>
                <a:latin typeface="Arial"/>
                <a:cs typeface="Arial"/>
                <a:hlinkClick r:id="rId3"/>
              </a:rPr>
              <a:t>www.ruby-lang.org/en/documentation/</a:t>
            </a:r>
            <a:endParaRPr sz="2400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3200" spc="-5" dirty="0"/>
              <a:t>Scripting Languages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82241" y="2229794"/>
            <a:ext cx="7390159" cy="4167166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>
            <a:defPPr>
              <a:defRPr lang="en-US"/>
            </a:defPPr>
            <a:lvl1pPr marL="355600" marR="222885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  <a:defRPr sz="2400" spc="-5">
                <a:cs typeface="Arial"/>
              </a:defRPr>
            </a:lvl1pPr>
          </a:lstStyle>
          <a:p>
            <a:r>
              <a:rPr sz="2600" dirty="0"/>
              <a:t>Many of these languages have grown into  fully fledged programming tools used in  </a:t>
            </a:r>
            <a:r>
              <a:rPr sz="2600"/>
              <a:t>applications development</a:t>
            </a:r>
            <a:endParaRPr sz="2600" dirty="0"/>
          </a:p>
          <a:p>
            <a:r>
              <a:rPr sz="2600" dirty="0"/>
              <a:t>Python is commonly used in machine  learning tasks and data analytics</a:t>
            </a:r>
          </a:p>
          <a:p>
            <a:r>
              <a:rPr sz="2600" dirty="0"/>
              <a:t>Ruby is used as a web backend through </a:t>
            </a:r>
            <a:r>
              <a:rPr sz="2600"/>
              <a:t>the On-Rails </a:t>
            </a:r>
            <a:r>
              <a:rPr sz="2600" dirty="0"/>
              <a:t>framework</a:t>
            </a:r>
          </a:p>
          <a:p>
            <a:r>
              <a:rPr sz="2600" dirty="0"/>
              <a:t>Perl is mostly just used for scripting and text  manipulation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ctrTitle"/>
          </p:nvPr>
        </p:nvSpPr>
        <p:spPr>
          <a:xfrm>
            <a:off x="382241" y="1086568"/>
            <a:ext cx="11427527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4000" spc="-10" dirty="0">
                <a:solidFill>
                  <a:schemeClr val="bg1"/>
                </a:solidFill>
                <a:latin typeface="Arial"/>
                <a:cs typeface="Arial"/>
              </a:rPr>
              <a:t>P</a:t>
            </a:r>
            <a:r>
              <a:rPr sz="4000" dirty="0">
                <a:solidFill>
                  <a:schemeClr val="bg1"/>
                </a:solidFill>
                <a:latin typeface="Arial"/>
                <a:cs typeface="Arial"/>
              </a:rPr>
              <a:t>e</a:t>
            </a:r>
            <a:r>
              <a:rPr sz="4000" spc="5" dirty="0">
                <a:solidFill>
                  <a:schemeClr val="bg1"/>
                </a:solidFill>
                <a:latin typeface="Arial"/>
                <a:cs typeface="Arial"/>
              </a:rPr>
              <a:t>r</a:t>
            </a:r>
            <a:r>
              <a:rPr sz="4000" dirty="0">
                <a:solidFill>
                  <a:schemeClr val="bg1"/>
                </a:solidFill>
                <a:latin typeface="Arial"/>
                <a:cs typeface="Arial"/>
              </a:rPr>
              <a:t>l</a:t>
            </a:r>
          </a:p>
        </p:txBody>
      </p:sp>
      <p:sp>
        <p:nvSpPr>
          <p:cNvPr id="6" name="object 6"/>
          <p:cNvSpPr/>
          <p:nvPr/>
        </p:nvSpPr>
        <p:spPr>
          <a:xfrm>
            <a:off x="914400" y="2667000"/>
            <a:ext cx="3175000" cy="3429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2EA06271-8758-4612-ABA6-FD6407D070DB}"/>
              </a:ext>
            </a:extLst>
          </p:cNvPr>
          <p:cNvSpPr txBox="1"/>
          <p:nvPr/>
        </p:nvSpPr>
        <p:spPr>
          <a:xfrm>
            <a:off x="4601592" y="2819400"/>
            <a:ext cx="6705600" cy="281295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>
            <a:defPPr>
              <a:defRPr lang="en-US"/>
            </a:defPPr>
            <a:lvl1pPr marL="355600" marR="222885" indent="-342900">
              <a:spcAft>
                <a:spcPts val="1200"/>
              </a:spcAft>
              <a:buChar char="•"/>
              <a:tabLst>
                <a:tab pos="354965" algn="l"/>
                <a:tab pos="355600" algn="l"/>
              </a:tabLst>
              <a:defRPr sz="2600" spc="-5">
                <a:cs typeface="Arial"/>
              </a:defRPr>
            </a:lvl1pPr>
          </a:lstStyle>
          <a:p>
            <a:r>
              <a:rPr dirty="0"/>
              <a:t>Perl is one of the oldest scripting languages</a:t>
            </a:r>
          </a:p>
          <a:p>
            <a:r>
              <a:rPr dirty="0"/>
              <a:t>It was first developed in 1987 in order to  make it easier to </a:t>
            </a:r>
            <a:r>
              <a:t>process text</a:t>
            </a:r>
            <a:endParaRPr dirty="0"/>
          </a:p>
          <a:p>
            <a:r>
              <a:rPr dirty="0"/>
              <a:t>Perl is often used as an alternative to awk  and sed for parsing and formatting  information and applying </a:t>
            </a:r>
            <a:r>
              <a:t>regular expressions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4000" spc="-10" dirty="0">
                <a:solidFill>
                  <a:schemeClr val="bg1"/>
                </a:solidFill>
                <a:latin typeface="Arial"/>
                <a:cs typeface="Arial"/>
              </a:rPr>
              <a:t>Perl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82241" y="2094207"/>
            <a:ext cx="8150859" cy="838435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354965" marR="5080" indent="-342900">
              <a:lnSpc>
                <a:spcPct val="89800"/>
              </a:lnSpc>
              <a:spcBef>
                <a:spcPts val="490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cs typeface="Arial"/>
              </a:rPr>
              <a:t>Perl’s syntax </a:t>
            </a:r>
            <a:r>
              <a:rPr sz="2800" dirty="0">
                <a:cs typeface="Arial"/>
              </a:rPr>
              <a:t>is </a:t>
            </a:r>
            <a:r>
              <a:rPr sz="2800" spc="-5" dirty="0">
                <a:cs typeface="Arial"/>
              </a:rPr>
              <a:t>based on </a:t>
            </a:r>
            <a:r>
              <a:rPr sz="2800" dirty="0">
                <a:cs typeface="Arial"/>
              </a:rPr>
              <a:t>C </a:t>
            </a:r>
            <a:r>
              <a:rPr sz="2800" spc="-5" dirty="0">
                <a:cs typeface="Arial"/>
              </a:rPr>
              <a:t>and because</a:t>
            </a:r>
            <a:r>
              <a:rPr sz="2800" spc="-55" dirty="0">
                <a:cs typeface="Arial"/>
              </a:rPr>
              <a:t> </a:t>
            </a:r>
            <a:r>
              <a:rPr sz="2800" spc="-5" dirty="0">
                <a:cs typeface="Arial"/>
              </a:rPr>
              <a:t>of  this </a:t>
            </a:r>
            <a:r>
              <a:rPr sz="2800" dirty="0">
                <a:cs typeface="Arial"/>
              </a:rPr>
              <a:t>it </a:t>
            </a:r>
            <a:r>
              <a:rPr sz="2800" spc="-5" dirty="0">
                <a:cs typeface="Arial"/>
              </a:rPr>
              <a:t>looks similar to PowerShell </a:t>
            </a:r>
            <a:r>
              <a:rPr sz="2800" dirty="0">
                <a:cs typeface="Arial"/>
              </a:rPr>
              <a:t>in </a:t>
            </a:r>
            <a:r>
              <a:rPr sz="2800" spc="-5" dirty="0">
                <a:cs typeface="Arial"/>
              </a:rPr>
              <a:t>some  aspects</a:t>
            </a:r>
            <a:endParaRPr sz="2800"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2240" y="5654421"/>
            <a:ext cx="8806180" cy="492955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354965" marR="5080" indent="-342900">
              <a:lnSpc>
                <a:spcPts val="3429"/>
              </a:lnSpc>
              <a:spcBef>
                <a:spcPts val="555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cs typeface="Arial"/>
              </a:rPr>
              <a:t>Perl comes installed </a:t>
            </a:r>
            <a:r>
              <a:rPr sz="2800" dirty="0">
                <a:cs typeface="Arial"/>
              </a:rPr>
              <a:t>in </a:t>
            </a:r>
            <a:r>
              <a:rPr sz="2800" spc="-5" dirty="0">
                <a:cs typeface="Arial"/>
              </a:rPr>
              <a:t>many Unix-like systems  by</a:t>
            </a:r>
            <a:r>
              <a:rPr sz="2800" spc="-10" dirty="0">
                <a:cs typeface="Arial"/>
              </a:rPr>
              <a:t> </a:t>
            </a:r>
            <a:r>
              <a:rPr sz="2800" spc="-5" dirty="0">
                <a:cs typeface="Arial"/>
              </a:rPr>
              <a:t>default.</a:t>
            </a:r>
            <a:endParaRPr sz="2800"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000" y="3544095"/>
            <a:ext cx="8281034" cy="1498872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8890" rIns="0" bIns="0" rtlCol="0">
            <a:spAutoFit/>
          </a:bodyPr>
          <a:lstStyle/>
          <a:p>
            <a:pPr marL="91440" marR="4816475">
              <a:lnSpc>
                <a:spcPct val="100699"/>
              </a:lnSpc>
              <a:spcBef>
                <a:spcPts val="70"/>
              </a:spcBef>
            </a:pPr>
            <a:r>
              <a:rPr sz="2400" spc="5" dirty="0">
                <a:solidFill>
                  <a:srgbClr val="008000"/>
                </a:solidFill>
                <a:latin typeface="Consolas"/>
                <a:cs typeface="Consolas"/>
              </a:rPr>
              <a:t>#!/usr/bin/perl 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print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"Hi</a:t>
            </a:r>
            <a:r>
              <a:rPr sz="2400" spc="-10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there!</a:t>
            </a:r>
            <a:r>
              <a:rPr sz="2400" dirty="0">
                <a:solidFill>
                  <a:srgbClr val="FF0000"/>
                </a:solidFill>
                <a:latin typeface="Consolas"/>
                <a:cs typeface="Consolas"/>
              </a:rPr>
              <a:t>\n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"</a:t>
            </a:r>
            <a:r>
              <a:rPr sz="2400" dirty="0"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  <a:p>
            <a:pPr marL="91440">
              <a:lnSpc>
                <a:spcPts val="2860"/>
              </a:lnSpc>
            </a:pP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$language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"perl</a:t>
            </a:r>
            <a:r>
              <a:rPr sz="2400" dirty="0">
                <a:solidFill>
                  <a:srgbClr val="FF0000"/>
                </a:solidFill>
                <a:latin typeface="Consolas"/>
                <a:cs typeface="Consolas"/>
              </a:rPr>
              <a:t>\n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"</a:t>
            </a:r>
            <a:r>
              <a:rPr sz="2400" dirty="0"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  <a:p>
            <a:pPr marL="91440">
              <a:lnSpc>
                <a:spcPts val="2875"/>
              </a:lnSpc>
            </a:pP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print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"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$language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is a pretty cool</a:t>
            </a:r>
            <a:r>
              <a:rPr sz="2400" spc="9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language</a:t>
            </a:r>
            <a:r>
              <a:rPr sz="2400" dirty="0">
                <a:solidFill>
                  <a:srgbClr val="FF0000"/>
                </a:solidFill>
                <a:latin typeface="Consolas"/>
                <a:cs typeface="Consolas"/>
              </a:rPr>
              <a:t>\n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"</a:t>
            </a:r>
            <a:r>
              <a:rPr sz="2400" dirty="0"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4000" spc="-10" dirty="0">
                <a:solidFill>
                  <a:schemeClr val="bg1"/>
                </a:solidFill>
                <a:latin typeface="Arial"/>
                <a:cs typeface="Arial"/>
              </a:rPr>
              <a:t>Perl Variables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3400" y="2131193"/>
            <a:ext cx="8622665" cy="1388110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354965" marR="142875" indent="-342900">
              <a:lnSpc>
                <a:spcPts val="3329"/>
              </a:lnSpc>
              <a:spcBef>
                <a:spcPts val="235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cs typeface="Arial"/>
              </a:rPr>
              <a:t>Similar </a:t>
            </a:r>
            <a:r>
              <a:rPr sz="2800" spc="-5" dirty="0">
                <a:cs typeface="Arial"/>
              </a:rPr>
              <a:t>to </a:t>
            </a:r>
            <a:r>
              <a:rPr sz="2800" dirty="0">
                <a:cs typeface="Arial"/>
              </a:rPr>
              <a:t>bash and PowerShell, </a:t>
            </a:r>
            <a:r>
              <a:rPr sz="2800" dirty="0">
                <a:solidFill>
                  <a:srgbClr val="FF0000"/>
                </a:solidFill>
                <a:cs typeface="Arial"/>
              </a:rPr>
              <a:t>perl </a:t>
            </a:r>
            <a:r>
              <a:rPr sz="2800" dirty="0">
                <a:cs typeface="Arial"/>
              </a:rPr>
              <a:t>uses </a:t>
            </a:r>
            <a:r>
              <a:rPr sz="2800" dirty="0">
                <a:solidFill>
                  <a:srgbClr val="FF0000"/>
                </a:solidFill>
                <a:cs typeface="Arial"/>
              </a:rPr>
              <a:t>$ </a:t>
            </a:r>
            <a:r>
              <a:rPr sz="2800" spc="-5" dirty="0">
                <a:cs typeface="Arial"/>
              </a:rPr>
              <a:t>to </a:t>
            </a:r>
            <a:r>
              <a:rPr sz="2800" dirty="0">
                <a:cs typeface="Arial"/>
              </a:rPr>
              <a:t>refer  </a:t>
            </a:r>
            <a:r>
              <a:rPr sz="2800" spc="-5" dirty="0">
                <a:cs typeface="Arial"/>
              </a:rPr>
              <a:t>to </a:t>
            </a:r>
            <a:r>
              <a:rPr sz="2800" dirty="0">
                <a:solidFill>
                  <a:srgbClr val="0070C0"/>
                </a:solidFill>
                <a:cs typeface="Arial"/>
              </a:rPr>
              <a:t>variables </a:t>
            </a:r>
            <a:r>
              <a:rPr sz="2800" dirty="0">
                <a:cs typeface="Arial"/>
              </a:rPr>
              <a:t>and </a:t>
            </a:r>
            <a:r>
              <a:rPr sz="2800" dirty="0">
                <a:solidFill>
                  <a:srgbClr val="0070C0"/>
                </a:solidFill>
                <a:cs typeface="Arial"/>
              </a:rPr>
              <a:t>arithmetic </a:t>
            </a:r>
            <a:r>
              <a:rPr sz="2800" dirty="0">
                <a:cs typeface="Arial"/>
              </a:rPr>
              <a:t>can also be</a:t>
            </a:r>
            <a:r>
              <a:rPr sz="2800" spc="-15" dirty="0">
                <a:cs typeface="Arial"/>
              </a:rPr>
              <a:t> </a:t>
            </a:r>
            <a:r>
              <a:rPr sz="2800" dirty="0">
                <a:cs typeface="Arial"/>
              </a:rPr>
              <a:t>performed</a:t>
            </a:r>
            <a:endParaRPr sz="2800">
              <a:cs typeface="Arial"/>
            </a:endParaRPr>
          </a:p>
          <a:p>
            <a:pPr marL="355600" indent="-342900">
              <a:spcBef>
                <a:spcPts val="570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cs typeface="Arial"/>
              </a:rPr>
              <a:t>Can you see what the output of this script would</a:t>
            </a:r>
            <a:r>
              <a:rPr sz="2800" spc="-70" dirty="0">
                <a:cs typeface="Arial"/>
              </a:rPr>
              <a:t> </a:t>
            </a:r>
            <a:r>
              <a:rPr sz="2800" dirty="0">
                <a:cs typeface="Arial"/>
              </a:rPr>
              <a:t>be?</a:t>
            </a:r>
            <a:endParaRPr sz="2800"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5540" y="3573017"/>
            <a:ext cx="8281034" cy="2677795"/>
          </a:xfrm>
          <a:custGeom>
            <a:avLst/>
            <a:gdLst/>
            <a:ahLst/>
            <a:cxnLst/>
            <a:rect l="l" t="t" r="r" b="b"/>
            <a:pathLst>
              <a:path w="8281034" h="2677795">
                <a:moveTo>
                  <a:pt x="0" y="2677655"/>
                </a:moveTo>
                <a:lnTo>
                  <a:pt x="8280920" y="2677655"/>
                </a:lnTo>
                <a:lnTo>
                  <a:pt x="8280920" y="0"/>
                </a:lnTo>
                <a:lnTo>
                  <a:pt x="0" y="0"/>
                </a:lnTo>
                <a:lnTo>
                  <a:pt x="0" y="267765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990600" y="3764192"/>
            <a:ext cx="8281034" cy="2677795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11430" rIns="0" bIns="0" rtlCol="0">
            <a:spAutoFit/>
          </a:bodyPr>
          <a:lstStyle/>
          <a:p>
            <a:pPr marL="91440">
              <a:spcBef>
                <a:spcPts val="90"/>
              </a:spcBef>
            </a:pPr>
            <a:r>
              <a:rPr sz="2400" spc="5" dirty="0">
                <a:solidFill>
                  <a:srgbClr val="008000"/>
                </a:solidFill>
                <a:latin typeface="Consolas"/>
                <a:cs typeface="Consolas"/>
              </a:rPr>
              <a:t>#!/usr/bin/perl</a:t>
            </a:r>
            <a:endParaRPr sz="2400">
              <a:latin typeface="Consolas"/>
              <a:cs typeface="Consolas"/>
            </a:endParaRPr>
          </a:p>
          <a:p>
            <a:pPr marL="91440">
              <a:lnSpc>
                <a:spcPts val="2875"/>
              </a:lnSpc>
              <a:spcBef>
                <a:spcPts val="20"/>
              </a:spcBef>
            </a:pPr>
            <a:r>
              <a:rPr sz="2400" spc="5" dirty="0">
                <a:solidFill>
                  <a:srgbClr val="001080"/>
                </a:solidFill>
                <a:latin typeface="Consolas"/>
                <a:cs typeface="Consolas"/>
              </a:rPr>
              <a:t>$x</a:t>
            </a:r>
            <a:r>
              <a:rPr sz="2400" spc="5" dirty="0">
                <a:latin typeface="Consolas"/>
                <a:cs typeface="Consolas"/>
              </a:rPr>
              <a:t>=5;</a:t>
            </a:r>
            <a:endParaRPr sz="2400">
              <a:latin typeface="Consolas"/>
              <a:cs typeface="Consolas"/>
            </a:endParaRPr>
          </a:p>
          <a:p>
            <a:pPr marL="91440">
              <a:lnSpc>
                <a:spcPts val="2865"/>
              </a:lnSpc>
            </a:pP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$y</a:t>
            </a:r>
            <a:r>
              <a:rPr sz="2400" dirty="0">
                <a:latin typeface="Consolas"/>
                <a:cs typeface="Consolas"/>
              </a:rPr>
              <a:t>=10 +</a:t>
            </a:r>
            <a:r>
              <a:rPr sz="2400" spc="15" dirty="0">
                <a:latin typeface="Consolas"/>
                <a:cs typeface="Consolas"/>
              </a:rPr>
              <a:t> </a:t>
            </a:r>
            <a:r>
              <a:rPr sz="2400" spc="5" dirty="0">
                <a:latin typeface="Consolas"/>
                <a:cs typeface="Consolas"/>
              </a:rPr>
              <a:t>10;</a:t>
            </a:r>
            <a:endParaRPr sz="2400">
              <a:latin typeface="Consolas"/>
              <a:cs typeface="Consolas"/>
            </a:endParaRPr>
          </a:p>
          <a:p>
            <a:pPr marL="91440">
              <a:lnSpc>
                <a:spcPts val="2875"/>
              </a:lnSpc>
            </a:pPr>
            <a:r>
              <a:rPr sz="2400" spc="5" dirty="0">
                <a:solidFill>
                  <a:srgbClr val="001080"/>
                </a:solidFill>
                <a:latin typeface="Consolas"/>
                <a:cs typeface="Consolas"/>
              </a:rPr>
              <a:t>$x</a:t>
            </a:r>
            <a:r>
              <a:rPr sz="2400" spc="5" dirty="0">
                <a:latin typeface="Consolas"/>
                <a:cs typeface="Consolas"/>
              </a:rPr>
              <a:t>++;</a:t>
            </a:r>
            <a:endParaRPr sz="2400">
              <a:latin typeface="Consolas"/>
              <a:cs typeface="Consolas"/>
            </a:endParaRPr>
          </a:p>
          <a:p>
            <a:pPr marL="91440">
              <a:lnSpc>
                <a:spcPts val="2875"/>
              </a:lnSpc>
              <a:spcBef>
                <a:spcPts val="20"/>
              </a:spcBef>
            </a:pP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$y </a:t>
            </a:r>
            <a:r>
              <a:rPr sz="2400" dirty="0">
                <a:latin typeface="Consolas"/>
                <a:cs typeface="Consolas"/>
              </a:rPr>
              <a:t>+=</a:t>
            </a:r>
            <a:r>
              <a:rPr sz="2400" spc="15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$x</a:t>
            </a:r>
            <a:r>
              <a:rPr sz="2400" dirty="0"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  <a:p>
            <a:pPr marL="91440">
              <a:lnSpc>
                <a:spcPts val="2875"/>
              </a:lnSpc>
            </a:pP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$z 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spc="15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$x</a:t>
            </a:r>
            <a:r>
              <a:rPr sz="2400" dirty="0">
                <a:latin typeface="Consolas"/>
                <a:cs typeface="Consolas"/>
              </a:rPr>
              <a:t>/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$y</a:t>
            </a:r>
            <a:r>
              <a:rPr sz="2400" dirty="0"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  <a:p>
            <a:pPr marL="91440">
              <a:spcBef>
                <a:spcPts val="20"/>
              </a:spcBef>
            </a:pP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print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"X is: 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$x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Y is: 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$y 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Z is:</a:t>
            </a:r>
            <a:r>
              <a:rPr sz="2400" spc="65" dirty="0">
                <a:solidFill>
                  <a:srgbClr val="A31515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$z</a:t>
            </a:r>
            <a:r>
              <a:rPr sz="2400" dirty="0">
                <a:solidFill>
                  <a:srgbClr val="FF0000"/>
                </a:solidFill>
                <a:latin typeface="Consolas"/>
                <a:cs typeface="Consolas"/>
              </a:rPr>
              <a:t>\n</a:t>
            </a:r>
            <a:r>
              <a:rPr sz="2400" dirty="0">
                <a:solidFill>
                  <a:srgbClr val="A31515"/>
                </a:solidFill>
                <a:latin typeface="Consolas"/>
                <a:cs typeface="Consolas"/>
              </a:rPr>
              <a:t>"</a:t>
            </a:r>
            <a:endParaRPr sz="24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l">
              <a:spcBef>
                <a:spcPts val="100"/>
              </a:spcBef>
            </a:pPr>
            <a:r>
              <a:rPr sz="4000" spc="-10" dirty="0">
                <a:solidFill>
                  <a:schemeClr val="bg1"/>
                </a:solidFill>
                <a:latin typeface="Arial"/>
                <a:cs typeface="Arial"/>
              </a:rPr>
              <a:t>Output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3400" y="3062780"/>
            <a:ext cx="844296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50800" indent="-342900"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Note that </a:t>
            </a:r>
            <a:r>
              <a:rPr sz="3200" spc="-5" dirty="0">
                <a:solidFill>
                  <a:srgbClr val="FF0000"/>
                </a:solidFill>
                <a:cs typeface="Arial"/>
              </a:rPr>
              <a:t>perl </a:t>
            </a:r>
            <a:r>
              <a:rPr sz="3200" spc="-5" dirty="0">
                <a:cs typeface="Arial"/>
              </a:rPr>
              <a:t>performs floating point division  </a:t>
            </a:r>
            <a:r>
              <a:rPr sz="3200" spc="-5">
                <a:cs typeface="Arial"/>
              </a:rPr>
              <a:t>by</a:t>
            </a:r>
            <a:r>
              <a:rPr sz="3200" spc="-10">
                <a:cs typeface="Arial"/>
              </a:rPr>
              <a:t> </a:t>
            </a:r>
            <a:r>
              <a:rPr sz="3200" spc="-5">
                <a:cs typeface="Arial"/>
              </a:rPr>
              <a:t>default</a:t>
            </a:r>
            <a:endParaRPr sz="4650">
              <a:cs typeface="Arial"/>
            </a:endParaRPr>
          </a:p>
          <a:p>
            <a:pPr marL="355600" indent="-342900">
              <a:spcBef>
                <a:spcPts val="5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cs typeface="Arial"/>
              </a:rPr>
              <a:t>Unlike </a:t>
            </a:r>
            <a:r>
              <a:rPr sz="3200" dirty="0">
                <a:cs typeface="Arial"/>
              </a:rPr>
              <a:t>in </a:t>
            </a:r>
            <a:r>
              <a:rPr sz="3200" spc="-5" dirty="0">
                <a:cs typeface="Arial"/>
              </a:rPr>
              <a:t>bash, the value of </a:t>
            </a:r>
            <a:r>
              <a:rPr sz="3200" dirty="0">
                <a:solidFill>
                  <a:srgbClr val="0070C0"/>
                </a:solidFill>
                <a:cs typeface="Arial"/>
              </a:rPr>
              <a:t>z </a:t>
            </a:r>
            <a:r>
              <a:rPr sz="3200" dirty="0">
                <a:cs typeface="Arial"/>
              </a:rPr>
              <a:t>is </a:t>
            </a:r>
            <a:r>
              <a:rPr sz="3200" spc="-5" dirty="0">
                <a:solidFill>
                  <a:srgbClr val="FF0000"/>
                </a:solidFill>
                <a:cs typeface="Arial"/>
              </a:rPr>
              <a:t>5.5 </a:t>
            </a:r>
            <a:r>
              <a:rPr sz="3200" spc="-10" dirty="0">
                <a:cs typeface="Arial"/>
              </a:rPr>
              <a:t>and </a:t>
            </a:r>
            <a:r>
              <a:rPr sz="3200" spc="-5" dirty="0">
                <a:cs typeface="Arial"/>
              </a:rPr>
              <a:t>not</a:t>
            </a:r>
            <a:r>
              <a:rPr sz="3200" spc="-65" dirty="0">
                <a:cs typeface="Arial"/>
              </a:rPr>
              <a:t> </a:t>
            </a:r>
            <a:r>
              <a:rPr sz="3200" dirty="0">
                <a:solidFill>
                  <a:srgbClr val="FF0000"/>
                </a:solidFill>
                <a:cs typeface="Arial"/>
              </a:rPr>
              <a:t>5</a:t>
            </a:r>
            <a:endParaRPr sz="3200"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3400" y="2209800"/>
            <a:ext cx="8281034" cy="551433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1440">
              <a:lnSpc>
                <a:spcPts val="4280"/>
              </a:lnSpc>
            </a:pPr>
            <a:r>
              <a:rPr sz="3600" dirty="0">
                <a:latin typeface="Consolas"/>
                <a:cs typeface="Consolas"/>
              </a:rPr>
              <a:t>X </a:t>
            </a:r>
            <a:r>
              <a:rPr sz="3600" spc="-5" dirty="0">
                <a:latin typeface="Consolas"/>
                <a:cs typeface="Consolas"/>
              </a:rPr>
              <a:t>is: </a:t>
            </a:r>
            <a:r>
              <a:rPr sz="3600" dirty="0">
                <a:latin typeface="Consolas"/>
                <a:cs typeface="Consolas"/>
              </a:rPr>
              <a:t>2 Y </a:t>
            </a:r>
            <a:r>
              <a:rPr sz="3600" spc="-5" dirty="0">
                <a:latin typeface="Consolas"/>
                <a:cs typeface="Consolas"/>
              </a:rPr>
              <a:t>is: 11 </a:t>
            </a:r>
            <a:r>
              <a:rPr sz="3600" dirty="0">
                <a:latin typeface="Consolas"/>
                <a:cs typeface="Consolas"/>
              </a:rPr>
              <a:t>Z </a:t>
            </a:r>
            <a:r>
              <a:rPr sz="3600" spc="-5" dirty="0">
                <a:latin typeface="Consolas"/>
                <a:cs typeface="Consolas"/>
              </a:rPr>
              <a:t>is:</a:t>
            </a:r>
            <a:r>
              <a:rPr sz="3600" spc="-110" dirty="0">
                <a:latin typeface="Consolas"/>
                <a:cs typeface="Consolas"/>
              </a:rPr>
              <a:t> </a:t>
            </a:r>
            <a:r>
              <a:rPr sz="3600" spc="-5" dirty="0">
                <a:latin typeface="Consolas"/>
                <a:cs typeface="Consolas"/>
              </a:rPr>
              <a:t>5.5</a:t>
            </a:r>
            <a:endParaRPr sz="36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">
      <a:dk1>
        <a:srgbClr val="101920"/>
      </a:dk1>
      <a:lt1>
        <a:srgbClr val="FFFFFF"/>
      </a:lt1>
      <a:dk2>
        <a:srgbClr val="404140"/>
      </a:dk2>
      <a:lt2>
        <a:srgbClr val="FFFFFF"/>
      </a:lt2>
      <a:accent1>
        <a:srgbClr val="004B85"/>
      </a:accent1>
      <a:accent2>
        <a:srgbClr val="BE2F36"/>
      </a:accent2>
      <a:accent3>
        <a:srgbClr val="FFC658"/>
      </a:accent3>
      <a:accent4>
        <a:srgbClr val="F16121"/>
      </a:accent4>
      <a:accent5>
        <a:srgbClr val="009878"/>
      </a:accent5>
      <a:accent6>
        <a:srgbClr val="EFECE5"/>
      </a:accent6>
      <a:hlink>
        <a:srgbClr val="004B85"/>
      </a:hlink>
      <a:folHlink>
        <a:srgbClr val="F16121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CU Science PowerPoint Template_Widescreen_Nov18" id="{38E290FD-FA73-034D-9C7A-50BD8EBE3BDA}" vid="{1A5AF8DA-9E09-3644-A572-21D1127A8D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</TotalTime>
  <Words>2262</Words>
  <Application>Microsoft Office PowerPoint</Application>
  <PresentationFormat>Widescreen</PresentationFormat>
  <Paragraphs>282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Consolas</vt:lpstr>
      <vt:lpstr>Arial</vt:lpstr>
      <vt:lpstr>Arial Narrow</vt:lpstr>
      <vt:lpstr>Calibri</vt:lpstr>
      <vt:lpstr>1_Office Theme</vt:lpstr>
      <vt:lpstr>PowerPoint Presentation</vt:lpstr>
      <vt:lpstr>Contents</vt:lpstr>
      <vt:lpstr>Learning Objectives</vt:lpstr>
      <vt:lpstr>Other Scripting Languages</vt:lpstr>
      <vt:lpstr>Scripting Languages</vt:lpstr>
      <vt:lpstr>Perl</vt:lpstr>
      <vt:lpstr>Perl</vt:lpstr>
      <vt:lpstr>Perl Variables</vt:lpstr>
      <vt:lpstr>Output</vt:lpstr>
      <vt:lpstr>Perl and Regex</vt:lpstr>
      <vt:lpstr>Perl and Regex</vt:lpstr>
      <vt:lpstr>Perl as a sed or awk replacement</vt:lpstr>
      <vt:lpstr>PowerPoint Presentation</vt:lpstr>
      <vt:lpstr>PowerPoint Presentation</vt:lpstr>
      <vt:lpstr>Python</vt:lpstr>
      <vt:lpstr>Python</vt:lpstr>
      <vt:lpstr>Python as a bash alternative</vt:lpstr>
      <vt:lpstr>Significant Whitespace</vt:lpstr>
      <vt:lpstr>Significant Whitespace</vt:lpstr>
      <vt:lpstr>Dealing with files</vt:lpstr>
      <vt:lpstr>Dealing with files</vt:lpstr>
      <vt:lpstr>Ruby</vt:lpstr>
      <vt:lpstr>Dealing with files in ruby</vt:lpstr>
      <vt:lpstr>Dealing with files in ruby</vt:lpstr>
      <vt:lpstr>Dealing with files in ruby</vt:lpstr>
      <vt:lpstr>Dealing with files in ruby</vt:lpstr>
      <vt:lpstr>Dealing with files in ruby</vt:lpstr>
      <vt:lpstr>Control structures</vt:lpstr>
      <vt:lpstr>Control structures</vt:lpstr>
      <vt:lpstr>Control structures</vt:lpstr>
      <vt:lpstr>Control structures</vt:lpstr>
      <vt:lpstr>Control structures</vt:lpstr>
      <vt:lpstr>Control structures</vt:lpstr>
      <vt:lpstr>Control structures</vt:lpstr>
      <vt:lpstr>Control structures</vt:lpstr>
      <vt:lpstr>Different syntax</vt:lpstr>
      <vt:lpstr>Objects</vt:lpstr>
      <vt:lpstr>Objects</vt:lpstr>
      <vt:lpstr>Objects</vt:lpstr>
      <vt:lpstr>What is the best language?</vt:lpstr>
      <vt:lpstr>How do I learn all the languages?</vt:lpstr>
      <vt:lpstr>Summary</vt:lpstr>
      <vt:lpstr>References and Further Reading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Kennedy</dc:creator>
  <cp:lastModifiedBy>Drew Craig CAMERONKEIL</cp:lastModifiedBy>
  <cp:revision>15</cp:revision>
  <cp:lastPrinted>2022-05-02T14:24:10Z</cp:lastPrinted>
  <dcterms:created xsi:type="dcterms:W3CDTF">2020-01-14T00:09:00Z</dcterms:created>
  <dcterms:modified xsi:type="dcterms:W3CDTF">2022-05-02T14:24:16Z</dcterms:modified>
</cp:coreProperties>
</file>